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sldIdLst>
    <p:sldId id="297" r:id="rId5"/>
    <p:sldId id="256" r:id="rId6"/>
    <p:sldId id="308" r:id="rId7"/>
    <p:sldId id="299" r:id="rId8"/>
    <p:sldId id="287" r:id="rId9"/>
    <p:sldId id="316" r:id="rId10"/>
    <p:sldId id="298" r:id="rId11"/>
    <p:sldId id="339" r:id="rId12"/>
    <p:sldId id="340" r:id="rId13"/>
    <p:sldId id="304" r:id="rId14"/>
    <p:sldId id="306" r:id="rId15"/>
    <p:sldId id="318" r:id="rId16"/>
    <p:sldId id="278" r:id="rId17"/>
    <p:sldId id="341" r:id="rId18"/>
    <p:sldId id="342" r:id="rId19"/>
    <p:sldId id="327" r:id="rId20"/>
    <p:sldId id="319" r:id="rId21"/>
    <p:sldId id="315" r:id="rId22"/>
    <p:sldId id="334" r:id="rId23"/>
  </p:sldIdLst>
  <p:sldSz cx="12192000" cy="6858000"/>
  <p:notesSz cx="6858000" cy="9144000"/>
  <p:embeddedFontLst>
    <p:embeddedFont>
      <p:font typeface="나눔스퀘어 Bold" panose="020B0600000101010101" pitchFamily="50" charset="-127"/>
      <p:bold r:id="rId24"/>
    </p:embeddedFont>
    <p:embeddedFont>
      <p:font typeface="나눔스퀘어 ExtraBold" panose="020B0600000101010101" pitchFamily="50" charset="-127"/>
      <p:bold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845F"/>
    <a:srgbClr val="1F382B"/>
    <a:srgbClr val="FCB49E"/>
    <a:srgbClr val="FC9B7D"/>
    <a:srgbClr val="FDD1C3"/>
    <a:srgbClr val="FEE6DE"/>
    <a:srgbClr val="FDD2A2"/>
    <a:srgbClr val="FFFFFF"/>
    <a:srgbClr val="FEE4BE"/>
    <a:srgbClr val="5C9B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41CD9D-0E7D-4310-B452-79B5D32A32DF}" v="131" dt="2020-06-14T11:23:04.894"/>
  </p1510:revLst>
</p1510:revInfo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 varScale="1">
        <p:scale>
          <a:sx n="85" d="100"/>
          <a:sy n="85" d="100"/>
        </p:scale>
        <p:origin x="7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355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80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129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767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711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326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057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866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671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209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189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93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23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821252" y="4472189"/>
            <a:ext cx="4549493" cy="633231"/>
          </a:xfrm>
          <a:custGeom>
            <a:avLst/>
            <a:gdLst>
              <a:gd name="connsiteX0" fmla="*/ 0 w 4549493"/>
              <a:gd name="connsiteY0" fmla="*/ 0 h 633231"/>
              <a:gd name="connsiteX1" fmla="*/ 523192 w 4549493"/>
              <a:gd name="connsiteY1" fmla="*/ 0 h 633231"/>
              <a:gd name="connsiteX2" fmla="*/ 955394 w 4549493"/>
              <a:gd name="connsiteY2" fmla="*/ 0 h 633231"/>
              <a:gd name="connsiteX3" fmla="*/ 1615070 w 4549493"/>
              <a:gd name="connsiteY3" fmla="*/ 0 h 633231"/>
              <a:gd name="connsiteX4" fmla="*/ 2138262 w 4549493"/>
              <a:gd name="connsiteY4" fmla="*/ 0 h 633231"/>
              <a:gd name="connsiteX5" fmla="*/ 2661453 w 4549493"/>
              <a:gd name="connsiteY5" fmla="*/ 0 h 633231"/>
              <a:gd name="connsiteX6" fmla="*/ 3321130 w 4549493"/>
              <a:gd name="connsiteY6" fmla="*/ 0 h 633231"/>
              <a:gd name="connsiteX7" fmla="*/ 3798827 w 4549493"/>
              <a:gd name="connsiteY7" fmla="*/ 0 h 633231"/>
              <a:gd name="connsiteX8" fmla="*/ 4549493 w 4549493"/>
              <a:gd name="connsiteY8" fmla="*/ 0 h 633231"/>
              <a:gd name="connsiteX9" fmla="*/ 4549493 w 4549493"/>
              <a:gd name="connsiteY9" fmla="*/ 329280 h 633231"/>
              <a:gd name="connsiteX10" fmla="*/ 4549493 w 4549493"/>
              <a:gd name="connsiteY10" fmla="*/ 633231 h 633231"/>
              <a:gd name="connsiteX11" fmla="*/ 3980806 w 4549493"/>
              <a:gd name="connsiteY11" fmla="*/ 633231 h 633231"/>
              <a:gd name="connsiteX12" fmla="*/ 3457615 w 4549493"/>
              <a:gd name="connsiteY12" fmla="*/ 633231 h 633231"/>
              <a:gd name="connsiteX13" fmla="*/ 2797938 w 4549493"/>
              <a:gd name="connsiteY13" fmla="*/ 633231 h 633231"/>
              <a:gd name="connsiteX14" fmla="*/ 2138262 w 4549493"/>
              <a:gd name="connsiteY14" fmla="*/ 633231 h 633231"/>
              <a:gd name="connsiteX15" fmla="*/ 1660565 w 4549493"/>
              <a:gd name="connsiteY15" fmla="*/ 633231 h 633231"/>
              <a:gd name="connsiteX16" fmla="*/ 1091878 w 4549493"/>
              <a:gd name="connsiteY16" fmla="*/ 633231 h 633231"/>
              <a:gd name="connsiteX17" fmla="*/ 0 w 4549493"/>
              <a:gd name="connsiteY17" fmla="*/ 633231 h 633231"/>
              <a:gd name="connsiteX18" fmla="*/ 0 w 4549493"/>
              <a:gd name="connsiteY18" fmla="*/ 316616 h 633231"/>
              <a:gd name="connsiteX19" fmla="*/ 0 w 4549493"/>
              <a:gd name="connsiteY19" fmla="*/ 0 h 633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549493" h="633231" extrusionOk="0">
                <a:moveTo>
                  <a:pt x="0" y="0"/>
                </a:moveTo>
                <a:cubicBezTo>
                  <a:pt x="189372" y="-48103"/>
                  <a:pt x="364442" y="38317"/>
                  <a:pt x="523192" y="0"/>
                </a:cubicBezTo>
                <a:cubicBezTo>
                  <a:pt x="681942" y="-38317"/>
                  <a:pt x="776578" y="7953"/>
                  <a:pt x="955394" y="0"/>
                </a:cubicBezTo>
                <a:cubicBezTo>
                  <a:pt x="1134210" y="-7953"/>
                  <a:pt x="1412643" y="56629"/>
                  <a:pt x="1615070" y="0"/>
                </a:cubicBezTo>
                <a:cubicBezTo>
                  <a:pt x="1817497" y="-56629"/>
                  <a:pt x="2016311" y="16696"/>
                  <a:pt x="2138262" y="0"/>
                </a:cubicBezTo>
                <a:cubicBezTo>
                  <a:pt x="2260213" y="-16696"/>
                  <a:pt x="2449719" y="24374"/>
                  <a:pt x="2661453" y="0"/>
                </a:cubicBezTo>
                <a:cubicBezTo>
                  <a:pt x="2873187" y="-24374"/>
                  <a:pt x="3093691" y="14213"/>
                  <a:pt x="3321130" y="0"/>
                </a:cubicBezTo>
                <a:cubicBezTo>
                  <a:pt x="3548569" y="-14213"/>
                  <a:pt x="3636641" y="57297"/>
                  <a:pt x="3798827" y="0"/>
                </a:cubicBezTo>
                <a:cubicBezTo>
                  <a:pt x="3961013" y="-57297"/>
                  <a:pt x="4397661" y="75224"/>
                  <a:pt x="4549493" y="0"/>
                </a:cubicBezTo>
                <a:cubicBezTo>
                  <a:pt x="4576163" y="91556"/>
                  <a:pt x="4544950" y="240709"/>
                  <a:pt x="4549493" y="329280"/>
                </a:cubicBezTo>
                <a:cubicBezTo>
                  <a:pt x="4554036" y="417851"/>
                  <a:pt x="4543324" y="535257"/>
                  <a:pt x="4549493" y="633231"/>
                </a:cubicBezTo>
                <a:cubicBezTo>
                  <a:pt x="4327460" y="637758"/>
                  <a:pt x="4099447" y="615910"/>
                  <a:pt x="3980806" y="633231"/>
                </a:cubicBezTo>
                <a:cubicBezTo>
                  <a:pt x="3862165" y="650552"/>
                  <a:pt x="3666901" y="631475"/>
                  <a:pt x="3457615" y="633231"/>
                </a:cubicBezTo>
                <a:cubicBezTo>
                  <a:pt x="3248329" y="634987"/>
                  <a:pt x="3065709" y="556112"/>
                  <a:pt x="2797938" y="633231"/>
                </a:cubicBezTo>
                <a:cubicBezTo>
                  <a:pt x="2530167" y="710350"/>
                  <a:pt x="2348947" y="625153"/>
                  <a:pt x="2138262" y="633231"/>
                </a:cubicBezTo>
                <a:cubicBezTo>
                  <a:pt x="1927577" y="641309"/>
                  <a:pt x="1886439" y="584725"/>
                  <a:pt x="1660565" y="633231"/>
                </a:cubicBezTo>
                <a:cubicBezTo>
                  <a:pt x="1434691" y="681737"/>
                  <a:pt x="1279845" y="583933"/>
                  <a:pt x="1091878" y="633231"/>
                </a:cubicBezTo>
                <a:cubicBezTo>
                  <a:pt x="903911" y="682529"/>
                  <a:pt x="372977" y="588283"/>
                  <a:pt x="0" y="633231"/>
                </a:cubicBezTo>
                <a:cubicBezTo>
                  <a:pt x="-36273" y="514809"/>
                  <a:pt x="7171" y="388867"/>
                  <a:pt x="0" y="316616"/>
                </a:cubicBezTo>
                <a:cubicBezTo>
                  <a:pt x="-7171" y="244366"/>
                  <a:pt x="5167" y="74152"/>
                  <a:pt x="0" y="0"/>
                </a:cubicBezTo>
                <a:close/>
              </a:path>
            </a:pathLst>
          </a:custGeom>
          <a:noFill/>
          <a:ln w="88900" cap="flat" cmpd="sng">
            <a:noFill/>
            <a:prstDash val="solid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spc="-150" dirty="0">
                <a:solidFill>
                  <a:srgbClr val="FCB49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 </a:t>
            </a:r>
            <a:r>
              <a:rPr lang="ko-KR" altLang="en-US" sz="2800" spc="-150" dirty="0">
                <a:solidFill>
                  <a:srgbClr val="FCB49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안전 안내 문자</a:t>
            </a:r>
            <a:r>
              <a:rPr lang="en-US" altLang="ko-KR" sz="2800" spc="-150" dirty="0">
                <a:solidFill>
                  <a:srgbClr val="FCB49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800" spc="-150" dirty="0">
                <a:solidFill>
                  <a:srgbClr val="FCB49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너무 많아</a:t>
            </a:r>
            <a:r>
              <a:rPr lang="en-US" altLang="ko-KR" sz="2800" spc="-150" dirty="0">
                <a:solidFill>
                  <a:srgbClr val="FCB49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!!!!!</a:t>
            </a:r>
            <a:endParaRPr lang="ko-KR" altLang="en-US" sz="2800" spc="-150" dirty="0">
              <a:solidFill>
                <a:srgbClr val="FCB49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EA88A3-801C-453A-BC90-7B84EFA7C38F}"/>
              </a:ext>
            </a:extLst>
          </p:cNvPr>
          <p:cNvSpPr/>
          <p:nvPr/>
        </p:nvSpPr>
        <p:spPr>
          <a:xfrm>
            <a:off x="250358" y="132206"/>
            <a:ext cx="2605200" cy="971292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spc="-150" dirty="0">
                <a:solidFill>
                  <a:srgbClr val="FDD2A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2000" spc="-150" dirty="0">
                <a:solidFill>
                  <a:srgbClr val="FDD2A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산업 아이디어 공모전</a:t>
            </a:r>
            <a:endParaRPr lang="en-US" altLang="ko-KR" sz="2000" spc="-150" dirty="0">
              <a:solidFill>
                <a:srgbClr val="FDD2A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spc="-150" dirty="0">
                <a:solidFill>
                  <a:srgbClr val="FDD2A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Team Talking Potatoes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6A65B3-4CF2-4EE2-9882-DE86FC0C264A}"/>
              </a:ext>
            </a:extLst>
          </p:cNvPr>
          <p:cNvSpPr/>
          <p:nvPr/>
        </p:nvSpPr>
        <p:spPr>
          <a:xfrm>
            <a:off x="9428719" y="5548977"/>
            <a:ext cx="2387192" cy="971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-150" dirty="0">
                <a:solidFill>
                  <a:srgbClr val="FDD2A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경북대학교 컴퓨터학부</a:t>
            </a:r>
            <a:endParaRPr lang="en-US" altLang="ko-KR" sz="2000" spc="-150" dirty="0">
              <a:solidFill>
                <a:srgbClr val="FDD2A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spc="-150" dirty="0" err="1">
                <a:solidFill>
                  <a:srgbClr val="FDD2A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김보근</a:t>
            </a:r>
            <a:r>
              <a:rPr lang="ko-KR" altLang="en-US" sz="2000" spc="-150" dirty="0">
                <a:solidFill>
                  <a:srgbClr val="FDD2A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김경숙 이성원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23D1C5-C4B5-419E-937C-957E1D146CA5}"/>
              </a:ext>
            </a:extLst>
          </p:cNvPr>
          <p:cNvSpPr/>
          <p:nvPr/>
        </p:nvSpPr>
        <p:spPr>
          <a:xfrm>
            <a:off x="3524900" y="1616370"/>
            <a:ext cx="2941959" cy="769441"/>
          </a:xfrm>
          <a:prstGeom prst="rect">
            <a:avLst/>
          </a:prstGeom>
          <a:solidFill>
            <a:srgbClr val="FCB49E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4400" spc="-150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COVID - 19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9F33C1-A588-4992-8014-CC0C0F6FDA01}"/>
              </a:ext>
            </a:extLst>
          </p:cNvPr>
          <p:cNvSpPr/>
          <p:nvPr/>
        </p:nvSpPr>
        <p:spPr>
          <a:xfrm>
            <a:off x="3438060" y="2522021"/>
            <a:ext cx="5315879" cy="18139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4800" spc="-150" dirty="0">
                <a:solidFill>
                  <a:srgbClr val="FDD2A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스마트 </a:t>
            </a:r>
            <a:r>
              <a:rPr lang="ko-KR" altLang="en-US" sz="4800" spc="-150" dirty="0" err="1">
                <a:solidFill>
                  <a:srgbClr val="FDD2A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워치를</a:t>
            </a:r>
            <a:r>
              <a:rPr lang="ko-KR" altLang="en-US" sz="4800" spc="-150" dirty="0">
                <a:solidFill>
                  <a:srgbClr val="FDD2A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이용한</a:t>
            </a:r>
            <a:endParaRPr lang="en-US" altLang="ko-KR" sz="4800" spc="-150" dirty="0">
              <a:solidFill>
                <a:srgbClr val="FDD2A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4800" spc="-150" dirty="0">
                <a:solidFill>
                  <a:srgbClr val="FDD2A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안전 동선 </a:t>
            </a:r>
            <a:r>
              <a:rPr lang="ko-KR" altLang="en-US" sz="4800" spc="-150" dirty="0" err="1">
                <a:solidFill>
                  <a:srgbClr val="FDD2A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알리미</a:t>
            </a:r>
            <a:endParaRPr lang="en-US" altLang="ko-KR" sz="4800" spc="-150" dirty="0">
              <a:solidFill>
                <a:srgbClr val="FDD2A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3A382E2-BB21-42ED-99A6-567F5A114D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756" y="132206"/>
            <a:ext cx="887650" cy="111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55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아이디어 설계</a:t>
            </a:r>
            <a:endParaRPr kumimoji="1" lang="ja-JP" altLang="en-US" sz="3600" spc="-300" dirty="0">
              <a:solidFill>
                <a:schemeClr val="tx2"/>
              </a:solidFill>
              <a:latin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5854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Part 3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BD01F9-DDF0-4151-9CD4-B464F0F34A3F}"/>
              </a:ext>
            </a:extLst>
          </p:cNvPr>
          <p:cNvSpPr txBox="1"/>
          <p:nvPr/>
        </p:nvSpPr>
        <p:spPr>
          <a:xfrm>
            <a:off x="1199037" y="1110402"/>
            <a:ext cx="2590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Use-Case</a:t>
            </a:r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Diagram</a:t>
            </a:r>
            <a:endParaRPr lang="ko-KR" altLang="en-US" sz="2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3DA075D-7608-454C-8AAC-A77CD29D5F9C}"/>
              </a:ext>
            </a:extLst>
          </p:cNvPr>
          <p:cNvSpPr txBox="1"/>
          <p:nvPr/>
        </p:nvSpPr>
        <p:spPr>
          <a:xfrm>
            <a:off x="6096000" y="1110401"/>
            <a:ext cx="1979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</a:t>
            </a:r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Diagram</a:t>
            </a:r>
            <a:endParaRPr lang="ko-KR" altLang="en-US" sz="2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2235E2B-D7A2-4280-A482-5764AB6C93E1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AEE6009-05A6-44B8-A63D-5358CCA2A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344" y="1627019"/>
            <a:ext cx="4967973" cy="51020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BC5539B-7D5E-49A5-9A5E-7B6036F71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684" y="1961268"/>
            <a:ext cx="5441571" cy="394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5836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아이디어 설계</a:t>
            </a:r>
            <a:endParaRPr kumimoji="1" lang="ja-JP" altLang="en-US" sz="3600" spc="-300" dirty="0">
              <a:solidFill>
                <a:schemeClr val="tx2"/>
              </a:solidFill>
              <a:latin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5854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Part 3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BD01F9-DDF0-4151-9CD4-B464F0F34A3F}"/>
              </a:ext>
            </a:extLst>
          </p:cNvPr>
          <p:cNvSpPr txBox="1"/>
          <p:nvPr/>
        </p:nvSpPr>
        <p:spPr>
          <a:xfrm>
            <a:off x="1199037" y="1128403"/>
            <a:ext cx="2587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Sequence Diagram</a:t>
            </a:r>
            <a:endParaRPr lang="ko-KR" altLang="en-US" sz="2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74159EC-ADDD-4BBC-BEF7-3A807224858F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A91F2E8-1E88-48F1-B601-E2534795A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372" y="1590068"/>
            <a:ext cx="8491256" cy="508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0050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10C1032F-BBDD-4EF8-9121-797ADA3EA7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632" y="1666146"/>
            <a:ext cx="1167178" cy="1167178"/>
          </a:xfrm>
          <a:prstGeom prst="rect">
            <a:avLst/>
          </a:prstGeom>
        </p:spPr>
      </p:pic>
      <p:pic>
        <p:nvPicPr>
          <p:cNvPr id="11" name="그림 10" descr="개체, 시계, 표지판이(가) 표시된 사진&#10;&#10;자동 생성된 설명">
            <a:extLst>
              <a:ext uri="{FF2B5EF4-FFF2-40B4-BE49-F238E27FC236}">
                <a16:creationId xmlns:a16="http://schemas.microsoft.com/office/drawing/2014/main" id="{437A346D-F1B0-4A6D-8807-ABC6A88FE0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681" y="4143700"/>
            <a:ext cx="1167178" cy="1167178"/>
          </a:xfrm>
          <a:prstGeom prst="rect">
            <a:avLst/>
          </a:prstGeom>
        </p:spPr>
      </p:pic>
      <p:pic>
        <p:nvPicPr>
          <p:cNvPr id="15" name="그림 14" descr="그리기이(가) 표시된 사진&#10;&#10;자동 생성된 설명">
            <a:extLst>
              <a:ext uri="{FF2B5EF4-FFF2-40B4-BE49-F238E27FC236}">
                <a16:creationId xmlns:a16="http://schemas.microsoft.com/office/drawing/2014/main" id="{7FAC08D7-52AE-45D1-BA7C-3049EBC946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568" y="2845411"/>
            <a:ext cx="1167178" cy="1167178"/>
          </a:xfrm>
          <a:prstGeom prst="rect">
            <a:avLst/>
          </a:prstGeom>
        </p:spPr>
      </p:pic>
      <p:pic>
        <p:nvPicPr>
          <p:cNvPr id="17" name="그림 16" descr="표지판, 시계이(가) 표시된 사진&#10;&#10;자동 생성된 설명">
            <a:extLst>
              <a:ext uri="{FF2B5EF4-FFF2-40B4-BE49-F238E27FC236}">
                <a16:creationId xmlns:a16="http://schemas.microsoft.com/office/drawing/2014/main" id="{7C473224-8484-45D1-9089-EF0A317E3F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632" y="2301457"/>
            <a:ext cx="1167177" cy="1167177"/>
          </a:xfrm>
          <a:prstGeom prst="rect">
            <a:avLst/>
          </a:prstGeom>
        </p:spPr>
      </p:pic>
      <p:pic>
        <p:nvPicPr>
          <p:cNvPr id="19" name="그림 18" descr="표지판이(가) 표시된 사진&#10;&#10;자동 생성된 설명">
            <a:extLst>
              <a:ext uri="{FF2B5EF4-FFF2-40B4-BE49-F238E27FC236}">
                <a16:creationId xmlns:a16="http://schemas.microsoft.com/office/drawing/2014/main" id="{98C9DB41-69A0-491A-8DAF-54DED4744FF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365" y="2935650"/>
            <a:ext cx="1167179" cy="1167179"/>
          </a:xfrm>
          <a:prstGeom prst="rect">
            <a:avLst/>
          </a:prstGeom>
        </p:spPr>
      </p:pic>
      <p:pic>
        <p:nvPicPr>
          <p:cNvPr id="21" name="그림 20" descr="개체, 시계이(가) 표시된 사진&#10;&#10;자동 생성된 설명">
            <a:extLst>
              <a:ext uri="{FF2B5EF4-FFF2-40B4-BE49-F238E27FC236}">
                <a16:creationId xmlns:a16="http://schemas.microsoft.com/office/drawing/2014/main" id="{B6238E02-2095-4985-BECA-413FE4259D1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256" y="4012587"/>
            <a:ext cx="1167177" cy="1167177"/>
          </a:xfrm>
          <a:prstGeom prst="rect">
            <a:avLst/>
          </a:prstGeom>
        </p:spPr>
      </p:pic>
      <p:pic>
        <p:nvPicPr>
          <p:cNvPr id="23" name="그림 22" descr="표지판이(가) 표시된 사진&#10;&#10;자동 생성된 설명">
            <a:extLst>
              <a:ext uri="{FF2B5EF4-FFF2-40B4-BE49-F238E27FC236}">
                <a16:creationId xmlns:a16="http://schemas.microsoft.com/office/drawing/2014/main" id="{50E6524E-C3A8-4B25-A640-FEE52690166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741" y="3560112"/>
            <a:ext cx="1167177" cy="116717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77EA946-A984-43DE-9ECE-2CEE11C2A8C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810" y="1403920"/>
            <a:ext cx="1167177" cy="116717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97561E4-27F5-4F99-83EF-970AB82BC189}"/>
              </a:ext>
            </a:extLst>
          </p:cNvPr>
          <p:cNvSpPr txBox="1"/>
          <p:nvPr/>
        </p:nvSpPr>
        <p:spPr>
          <a:xfrm>
            <a:off x="7146301" y="3044279"/>
            <a:ext cx="3062057" cy="769441"/>
          </a:xfrm>
          <a:prstGeom prst="rect">
            <a:avLst/>
          </a:prstGeom>
          <a:solidFill>
            <a:srgbClr val="FDD2A2"/>
          </a:solidFill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4400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계획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6F3A8F-4E11-49DE-89ED-F31DEF687F0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173" y="2072396"/>
            <a:ext cx="283573" cy="35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2313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3390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환경 구축</a:t>
            </a:r>
            <a:endParaRPr kumimoji="1" lang="ja-JP" altLang="en-US" sz="3600" spc="-300" dirty="0">
              <a:solidFill>
                <a:schemeClr val="tx2"/>
              </a:solidFill>
              <a:latin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5854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Part 4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5E95FF-336B-40C7-8D10-FB0D61A7E511}"/>
              </a:ext>
            </a:extLst>
          </p:cNvPr>
          <p:cNvGrpSpPr/>
          <p:nvPr/>
        </p:nvGrpSpPr>
        <p:grpSpPr>
          <a:xfrm>
            <a:off x="2597430" y="1594684"/>
            <a:ext cx="8993726" cy="1808878"/>
            <a:chOff x="3076354" y="1513659"/>
            <a:chExt cx="8993726" cy="180887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01AF65-E35B-4B16-8583-98A75483D56D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환경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3071086-EAEF-4830-9D0D-243FEDE96545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1263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사용 </a:t>
              </a:r>
              <a:r>
                <a:rPr lang="en-US" altLang="ko-KR" sz="2000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OS : macOS</a:t>
              </a:r>
            </a:p>
            <a:p>
              <a:pPr marL="342900" indent="-342900" algn="just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사용 언어</a:t>
              </a:r>
              <a:r>
                <a:rPr lang="en-US" altLang="ko-KR" sz="2000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: Java</a:t>
              </a:r>
            </a:p>
            <a:p>
              <a:pPr marL="342900" indent="-342900" algn="just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en-US" altLang="ko-KR" sz="2000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UI : </a:t>
              </a:r>
              <a:r>
                <a:rPr lang="en-US" altLang="ko-KR" sz="2000" spc="-15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Xcode</a:t>
              </a:r>
              <a:endParaRPr lang="ko-KR" altLang="en-US" sz="20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8F3F028-4B41-4D06-97CB-A0C473C34A22}"/>
              </a:ext>
            </a:extLst>
          </p:cNvPr>
          <p:cNvGrpSpPr/>
          <p:nvPr/>
        </p:nvGrpSpPr>
        <p:grpSpPr>
          <a:xfrm>
            <a:off x="2542381" y="3837990"/>
            <a:ext cx="7773065" cy="1408769"/>
            <a:chOff x="3076353" y="1513659"/>
            <a:chExt cx="8074430" cy="140876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433AA15-CAC6-4C22-BD50-5B90E555734C}"/>
                </a:ext>
              </a:extLst>
            </p:cNvPr>
            <p:cNvSpPr txBox="1"/>
            <p:nvPr/>
          </p:nvSpPr>
          <p:spPr>
            <a:xfrm>
              <a:off x="3076353" y="1513659"/>
              <a:ext cx="55014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Project</a:t>
              </a:r>
              <a:r>
                <a:rPr lang="ko-KR" altLang="en-US" sz="2400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2400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Management</a:t>
              </a:r>
              <a:r>
                <a:rPr lang="ko-KR" altLang="en-US" sz="2400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2400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Tool</a:t>
              </a:r>
              <a:endPara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92F2D36-2D05-4B4B-B3F4-587095A97D34}"/>
                </a:ext>
              </a:extLst>
            </p:cNvPr>
            <p:cNvSpPr txBox="1"/>
            <p:nvPr/>
          </p:nvSpPr>
          <p:spPr>
            <a:xfrm>
              <a:off x="3076355" y="2058858"/>
              <a:ext cx="8074428" cy="863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코드 관리</a:t>
              </a:r>
              <a:r>
                <a:rPr lang="en-US" altLang="ko-KR" sz="2000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GitHub</a:t>
              </a:r>
            </a:p>
            <a:p>
              <a:pPr marL="342900" indent="-342900" algn="just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개발 관리</a:t>
              </a:r>
              <a:r>
                <a:rPr lang="en-US" altLang="ko-KR" sz="2000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Trello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3A28CF9-E41B-46F0-9FCF-804F6FE4BF29}"/>
              </a:ext>
            </a:extLst>
          </p:cNvPr>
          <p:cNvSpPr txBox="1"/>
          <p:nvPr/>
        </p:nvSpPr>
        <p:spPr>
          <a:xfrm>
            <a:off x="1876554" y="1534325"/>
            <a:ext cx="46679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B84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3600" dirty="0">
              <a:solidFill>
                <a:srgbClr val="FB84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2346EA-9B4D-46C2-B146-EE7FC6D5725C}"/>
              </a:ext>
            </a:extLst>
          </p:cNvPr>
          <p:cNvSpPr txBox="1"/>
          <p:nvPr/>
        </p:nvSpPr>
        <p:spPr>
          <a:xfrm>
            <a:off x="1876554" y="3745656"/>
            <a:ext cx="46679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B84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3600" dirty="0">
              <a:solidFill>
                <a:srgbClr val="FB84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29271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2169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 관점</a:t>
            </a:r>
            <a:endParaRPr kumimoji="1" lang="ja-JP" altLang="en-US" sz="3600" spc="-300" dirty="0">
              <a:solidFill>
                <a:schemeClr val="tx2"/>
              </a:solidFill>
              <a:latin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5854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Part 4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7025B5A-2FC0-422C-9B53-2A0139171F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18" y="1778073"/>
            <a:ext cx="2009515" cy="20095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BFA9F2B-2B66-4693-BC15-5625A9FB3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316" y="1661864"/>
            <a:ext cx="2125724" cy="21257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0D6FAB-7E10-45BB-B8F6-96CD7E73DE3B}"/>
              </a:ext>
            </a:extLst>
          </p:cNvPr>
          <p:cNvSpPr txBox="1"/>
          <p:nvPr/>
        </p:nvSpPr>
        <p:spPr>
          <a:xfrm>
            <a:off x="1097152" y="3945521"/>
            <a:ext cx="3019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스마트 </a:t>
            </a:r>
            <a:r>
              <a:rPr lang="ko-KR" altLang="en-US" sz="2000" spc="-15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워치를</a:t>
            </a:r>
            <a:r>
              <a:rPr lang="ko-KR" altLang="en-US" sz="20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착용한 사용자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8141606-EFCE-453C-90CA-66D16F5B4F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591" y="1761272"/>
            <a:ext cx="1151207" cy="11512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10214A5-A000-4A7A-A177-884ACC068D91}"/>
              </a:ext>
            </a:extLst>
          </p:cNvPr>
          <p:cNvSpPr txBox="1"/>
          <p:nvPr/>
        </p:nvSpPr>
        <p:spPr>
          <a:xfrm>
            <a:off x="4541355" y="3945521"/>
            <a:ext cx="3019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확진자가</a:t>
            </a:r>
            <a:r>
              <a:rPr lang="ko-KR" altLang="en-US" sz="20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다녀간 동선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6B473C-6AD3-4EC2-B1CB-7DAC1612E7E9}"/>
              </a:ext>
            </a:extLst>
          </p:cNvPr>
          <p:cNvSpPr txBox="1"/>
          <p:nvPr/>
        </p:nvSpPr>
        <p:spPr>
          <a:xfrm>
            <a:off x="7949698" y="3945521"/>
            <a:ext cx="3019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스마트 </a:t>
            </a:r>
            <a:r>
              <a:rPr lang="ko-KR" altLang="en-US" sz="2000" spc="-15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워치에</a:t>
            </a:r>
            <a:r>
              <a:rPr lang="ko-KR" altLang="en-US" sz="20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알림이 뜸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35FC640-542B-47F3-A198-6105139900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479" y="1952438"/>
            <a:ext cx="1835151" cy="18351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5BE2970-EF2E-4332-8E63-966C6D8B51AB}"/>
              </a:ext>
            </a:extLst>
          </p:cNvPr>
          <p:cNvSpPr txBox="1"/>
          <p:nvPr/>
        </p:nvSpPr>
        <p:spPr>
          <a:xfrm>
            <a:off x="1742873" y="5042573"/>
            <a:ext cx="8616609" cy="863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스마트 </a:t>
            </a:r>
            <a:r>
              <a:rPr lang="ko-KR" altLang="en-US" sz="2000" spc="-15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워치를</a:t>
            </a:r>
            <a:r>
              <a:rPr lang="ko-KR" altLang="en-US" sz="20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착용한 사용자가 </a:t>
            </a:r>
            <a:r>
              <a:rPr lang="ko-KR" altLang="en-US" sz="2000" spc="-15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확진자가</a:t>
            </a:r>
            <a:r>
              <a:rPr lang="ko-KR" altLang="en-US" sz="20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다녀간 장소 근처에 위치하면</a:t>
            </a:r>
            <a:endParaRPr lang="en-US" altLang="ko-KR" sz="20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0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스마트 </a:t>
            </a:r>
            <a:r>
              <a:rPr lang="ko-KR" altLang="en-US" sz="2000" spc="-15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워치에</a:t>
            </a:r>
            <a:r>
              <a:rPr lang="ko-KR" altLang="en-US" sz="20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알림</a:t>
            </a:r>
            <a:r>
              <a:rPr lang="en-US" altLang="ko-KR" sz="20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0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소리 </a:t>
            </a:r>
            <a:r>
              <a:rPr lang="en-US" altLang="ko-KR" sz="20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</a:t>
            </a:r>
            <a:r>
              <a:rPr lang="ko-KR" altLang="en-US" sz="20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진동</a:t>
            </a:r>
            <a:r>
              <a:rPr lang="en-US" altLang="ko-KR" sz="20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0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뜬다</a:t>
            </a:r>
            <a:r>
              <a:rPr lang="en-US" altLang="ko-KR" sz="20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20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989492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2246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관점</a:t>
            </a:r>
            <a:endParaRPr kumimoji="1" lang="ja-JP" altLang="en-US" sz="3600" spc="-300" dirty="0">
              <a:solidFill>
                <a:schemeClr val="tx2"/>
              </a:solidFill>
              <a:latin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5854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Part 4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BFA9F2B-2B66-4693-BC15-5625A9FB30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683" y="3953216"/>
            <a:ext cx="1640236" cy="16402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0D6FAB-7E10-45BB-B8F6-96CD7E73DE3B}"/>
              </a:ext>
            </a:extLst>
          </p:cNvPr>
          <p:cNvSpPr txBox="1"/>
          <p:nvPr/>
        </p:nvSpPr>
        <p:spPr>
          <a:xfrm rot="1135918">
            <a:off x="4451488" y="4937853"/>
            <a:ext cx="3019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② 사용자의 위치 알려줌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8141606-EFCE-453C-90CA-66D16F5B4F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093" y="2489208"/>
            <a:ext cx="1983541" cy="19835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10214A5-A000-4A7A-A177-884ACC068D91}"/>
              </a:ext>
            </a:extLst>
          </p:cNvPr>
          <p:cNvSpPr txBox="1"/>
          <p:nvPr/>
        </p:nvSpPr>
        <p:spPr>
          <a:xfrm>
            <a:off x="2215192" y="4553485"/>
            <a:ext cx="1905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스마트 </a:t>
            </a:r>
            <a:r>
              <a:rPr lang="ko-KR" altLang="en-US" sz="2000" spc="-15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워치</a:t>
            </a:r>
            <a:endParaRPr lang="en-US" altLang="ko-KR" sz="20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6B473C-6AD3-4EC2-B1CB-7DAC1612E7E9}"/>
              </a:ext>
            </a:extLst>
          </p:cNvPr>
          <p:cNvSpPr txBox="1"/>
          <p:nvPr/>
        </p:nvSpPr>
        <p:spPr>
          <a:xfrm rot="1127927">
            <a:off x="4790699" y="4026460"/>
            <a:ext cx="3019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① GPS</a:t>
            </a:r>
            <a:r>
              <a:rPr lang="ko-KR" altLang="en-US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현재 위치 요청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CC2BEF-77CB-49A4-8F33-6D6EA964EB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788" y="1210750"/>
            <a:ext cx="1640236" cy="1640236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DC4BB3-6D85-4DE6-B221-03539B2A9206}"/>
              </a:ext>
            </a:extLst>
          </p:cNvPr>
          <p:cNvCxnSpPr>
            <a:cxnSpLocks/>
          </p:cNvCxnSpPr>
          <p:nvPr/>
        </p:nvCxnSpPr>
        <p:spPr>
          <a:xfrm flipH="1" flipV="1">
            <a:off x="4667708" y="4298583"/>
            <a:ext cx="2701278" cy="945776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4618E8A-F749-4919-B557-7F03779DE098}"/>
              </a:ext>
            </a:extLst>
          </p:cNvPr>
          <p:cNvCxnSpPr>
            <a:cxnSpLocks/>
          </p:cNvCxnSpPr>
          <p:nvPr/>
        </p:nvCxnSpPr>
        <p:spPr>
          <a:xfrm>
            <a:off x="4808149" y="3968225"/>
            <a:ext cx="2698915" cy="90888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508B7D4-46B1-45BB-87F6-CED42CB745BB}"/>
              </a:ext>
            </a:extLst>
          </p:cNvPr>
          <p:cNvCxnSpPr>
            <a:cxnSpLocks/>
          </p:cNvCxnSpPr>
          <p:nvPr/>
        </p:nvCxnSpPr>
        <p:spPr>
          <a:xfrm flipH="1">
            <a:off x="4894729" y="2106706"/>
            <a:ext cx="2612335" cy="1010393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F63138-94FD-4604-AD07-0FE76744D8D7}"/>
              </a:ext>
            </a:extLst>
          </p:cNvPr>
          <p:cNvCxnSpPr>
            <a:cxnSpLocks/>
          </p:cNvCxnSpPr>
          <p:nvPr/>
        </p:nvCxnSpPr>
        <p:spPr>
          <a:xfrm flipV="1">
            <a:off x="4808149" y="1729747"/>
            <a:ext cx="2698915" cy="106084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0D3EF88-1510-4321-A214-356957DE9A87}"/>
              </a:ext>
            </a:extLst>
          </p:cNvPr>
          <p:cNvSpPr txBox="1"/>
          <p:nvPr/>
        </p:nvSpPr>
        <p:spPr>
          <a:xfrm>
            <a:off x="7846448" y="2896314"/>
            <a:ext cx="1905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관공서 서버</a:t>
            </a:r>
            <a:endParaRPr lang="en-US" altLang="ko-KR" sz="20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A1E55F-4A59-4987-9B8B-61BE45728C8F}"/>
              </a:ext>
            </a:extLst>
          </p:cNvPr>
          <p:cNvSpPr txBox="1"/>
          <p:nvPr/>
        </p:nvSpPr>
        <p:spPr>
          <a:xfrm>
            <a:off x="7873343" y="5704255"/>
            <a:ext cx="1905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GPS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87F0CE-D63A-40F1-BB25-C9C54961E550}"/>
              </a:ext>
            </a:extLst>
          </p:cNvPr>
          <p:cNvSpPr txBox="1"/>
          <p:nvPr/>
        </p:nvSpPr>
        <p:spPr>
          <a:xfrm rot="20347509">
            <a:off x="4392031" y="1854305"/>
            <a:ext cx="3019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③ </a:t>
            </a:r>
            <a:r>
              <a:rPr lang="ko-KR" altLang="en-US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관공서 서버에 동선 요청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5ECF0AE-98AA-456B-84DF-27C834870BE3}"/>
              </a:ext>
            </a:extLst>
          </p:cNvPr>
          <p:cNvSpPr txBox="1"/>
          <p:nvPr/>
        </p:nvSpPr>
        <p:spPr>
          <a:xfrm rot="20338728">
            <a:off x="4740710" y="2679804"/>
            <a:ext cx="3019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④ </a:t>
            </a:r>
            <a:r>
              <a:rPr lang="ko-KR" altLang="en-US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동선 정보 제공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4DE71F9-2E17-4834-9856-CBF108374D79}"/>
              </a:ext>
            </a:extLst>
          </p:cNvPr>
          <p:cNvSpPr txBox="1"/>
          <p:nvPr/>
        </p:nvSpPr>
        <p:spPr>
          <a:xfrm>
            <a:off x="1658039" y="4972095"/>
            <a:ext cx="3019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⑤ </a:t>
            </a:r>
            <a:r>
              <a:rPr lang="ko-KR" altLang="en-US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위치와 </a:t>
            </a:r>
            <a:r>
              <a:rPr lang="ko-KR" altLang="en-US" spc="-15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동선 대조</a:t>
            </a:r>
          </a:p>
        </p:txBody>
      </p:sp>
    </p:spTree>
    <p:extLst>
      <p:ext uri="{BB962C8B-B14F-4D97-AF65-F5344CB8AC3E}">
        <p14:creationId xmlns:p14="http://schemas.microsoft.com/office/powerpoint/2010/main" val="154964332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2627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예정 화면</a:t>
            </a:r>
            <a:endParaRPr kumimoji="1" lang="ja-JP" altLang="en-US" sz="3600" spc="-300" dirty="0">
              <a:solidFill>
                <a:schemeClr val="tx2"/>
              </a:solidFill>
              <a:latin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5854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Part 4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361495-0ECB-4425-88C8-66CD771C4C3F}"/>
              </a:ext>
            </a:extLst>
          </p:cNvPr>
          <p:cNvGrpSpPr/>
          <p:nvPr/>
        </p:nvGrpSpPr>
        <p:grpSpPr>
          <a:xfrm>
            <a:off x="970648" y="1276381"/>
            <a:ext cx="4500000" cy="4500000"/>
            <a:chOff x="1437442" y="2554941"/>
            <a:chExt cx="3600000" cy="3600000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213441CE-D6FD-4B40-A63D-3210FC996CA1}"/>
                </a:ext>
              </a:extLst>
            </p:cNvPr>
            <p:cNvSpPr/>
            <p:nvPr/>
          </p:nvSpPr>
          <p:spPr>
            <a:xfrm>
              <a:off x="1437442" y="2554941"/>
              <a:ext cx="3600000" cy="3600000"/>
            </a:xfrm>
            <a:prstGeom prst="roundRect">
              <a:avLst>
                <a:gd name="adj" fmla="val 1442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11816292-E46A-48DA-92A5-E1DFD6427FB0}"/>
                </a:ext>
              </a:extLst>
            </p:cNvPr>
            <p:cNvSpPr/>
            <p:nvPr/>
          </p:nvSpPr>
          <p:spPr>
            <a:xfrm>
              <a:off x="1617442" y="2734941"/>
              <a:ext cx="3240000" cy="3240000"/>
            </a:xfrm>
            <a:prstGeom prst="roundRect">
              <a:avLst>
                <a:gd name="adj" fmla="val 136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A3D3818D-CC55-4CED-8D96-2BE6D333F83F}"/>
              </a:ext>
            </a:extLst>
          </p:cNvPr>
          <p:cNvSpPr/>
          <p:nvPr/>
        </p:nvSpPr>
        <p:spPr>
          <a:xfrm>
            <a:off x="1468411" y="1645398"/>
            <a:ext cx="3504473" cy="1595717"/>
          </a:xfrm>
          <a:prstGeom prst="roundRect">
            <a:avLst>
              <a:gd name="adj" fmla="val 2745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위험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지역은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00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확진자가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방문한 경로입니다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방역일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2020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00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00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55BC9B3-AB87-45FF-95E7-C54CC46CA1EE}"/>
              </a:ext>
            </a:extLst>
          </p:cNvPr>
          <p:cNvSpPr/>
          <p:nvPr/>
        </p:nvSpPr>
        <p:spPr>
          <a:xfrm>
            <a:off x="1468411" y="3404033"/>
            <a:ext cx="3504473" cy="823409"/>
          </a:xfrm>
          <a:prstGeom prst="roundRect">
            <a:avLst>
              <a:gd name="adj" fmla="val 274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877BEB9-32AB-4008-8125-4B4DC74490AD}"/>
              </a:ext>
            </a:extLst>
          </p:cNvPr>
          <p:cNvSpPr/>
          <p:nvPr/>
        </p:nvSpPr>
        <p:spPr>
          <a:xfrm>
            <a:off x="1468411" y="4390360"/>
            <a:ext cx="3504473" cy="823409"/>
          </a:xfrm>
          <a:prstGeom prst="roundRect">
            <a:avLst>
              <a:gd name="adj" fmla="val 274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63670E6-887C-4F54-AAFD-8ADC9AB2C44F}"/>
              </a:ext>
            </a:extLst>
          </p:cNvPr>
          <p:cNvGrpSpPr/>
          <p:nvPr/>
        </p:nvGrpSpPr>
        <p:grpSpPr>
          <a:xfrm>
            <a:off x="6721354" y="1276381"/>
            <a:ext cx="4500000" cy="4500000"/>
            <a:chOff x="1437442" y="2554941"/>
            <a:chExt cx="3600000" cy="3600000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A9E6E870-D9A6-4AEB-A851-302CD39D834F}"/>
                </a:ext>
              </a:extLst>
            </p:cNvPr>
            <p:cNvSpPr/>
            <p:nvPr/>
          </p:nvSpPr>
          <p:spPr>
            <a:xfrm>
              <a:off x="1437442" y="2554941"/>
              <a:ext cx="3600000" cy="3600000"/>
            </a:xfrm>
            <a:prstGeom prst="roundRect">
              <a:avLst>
                <a:gd name="adj" fmla="val 1442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E2610DB1-F467-4F4C-A5D0-F83FD25CE1D8}"/>
                </a:ext>
              </a:extLst>
            </p:cNvPr>
            <p:cNvSpPr/>
            <p:nvPr/>
          </p:nvSpPr>
          <p:spPr>
            <a:xfrm>
              <a:off x="1617442" y="2734941"/>
              <a:ext cx="3240000" cy="3240000"/>
            </a:xfrm>
            <a:prstGeom prst="roundRect">
              <a:avLst>
                <a:gd name="adj" fmla="val 136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F64866E1-0DCF-4E83-B7A7-572CA348AD48}"/>
              </a:ext>
            </a:extLst>
          </p:cNvPr>
          <p:cNvSpPr/>
          <p:nvPr/>
        </p:nvSpPr>
        <p:spPr>
          <a:xfrm>
            <a:off x="7219117" y="1645398"/>
            <a:ext cx="3504473" cy="1595717"/>
          </a:xfrm>
          <a:prstGeom prst="roundRect">
            <a:avLst>
              <a:gd name="adj" fmla="val 27451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경고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지역은 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00</a:t>
            </a:r>
            <a:r>
              <a: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00</a:t>
            </a:r>
            <a:r>
              <a: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</a:t>
            </a:r>
            <a:endParaRPr lang="en-US" altLang="ko-KR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확진자가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방문한 경로입니다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방역일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2020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00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00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BDB14A0-8F21-45D5-B50A-4508F6AB39AB}"/>
              </a:ext>
            </a:extLst>
          </p:cNvPr>
          <p:cNvSpPr/>
          <p:nvPr/>
        </p:nvSpPr>
        <p:spPr>
          <a:xfrm>
            <a:off x="7219117" y="3404033"/>
            <a:ext cx="3504473" cy="823409"/>
          </a:xfrm>
          <a:prstGeom prst="roundRect">
            <a:avLst>
              <a:gd name="adj" fmla="val 274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61A08814-DE20-4A7D-9A9C-74B6D1F4825D}"/>
              </a:ext>
            </a:extLst>
          </p:cNvPr>
          <p:cNvSpPr/>
          <p:nvPr/>
        </p:nvSpPr>
        <p:spPr>
          <a:xfrm>
            <a:off x="7219117" y="4390360"/>
            <a:ext cx="3504473" cy="823409"/>
          </a:xfrm>
          <a:prstGeom prst="roundRect">
            <a:avLst>
              <a:gd name="adj" fmla="val 274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0B6A74A-6F0B-4DC7-AF6A-3BF5300C27D2}"/>
              </a:ext>
            </a:extLst>
          </p:cNvPr>
          <p:cNvSpPr txBox="1"/>
          <p:nvPr/>
        </p:nvSpPr>
        <p:spPr>
          <a:xfrm>
            <a:off x="997400" y="5898467"/>
            <a:ext cx="444649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spc="-15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</a:t>
            </a:r>
            <a:r>
              <a:rPr lang="ko-KR" altLang="en-US" sz="2300" spc="-15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빨간 알림 </a:t>
            </a:r>
            <a:r>
              <a:rPr lang="en-US" altLang="ko-KR" sz="2300" spc="-15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</a:p>
          <a:p>
            <a:pPr algn="ctr"/>
            <a:r>
              <a:rPr lang="en-US" altLang="ko-KR" sz="23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진동 </a:t>
            </a:r>
            <a:r>
              <a:rPr lang="en-US" altLang="ko-KR" sz="20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0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</a:t>
            </a:r>
            <a:r>
              <a:rPr lang="en-US" altLang="ko-KR" sz="20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 </a:t>
            </a:r>
            <a:r>
              <a:rPr lang="ko-KR" altLang="en-US" sz="2000" spc="-15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z="20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방문 </a:t>
            </a:r>
            <a:r>
              <a:rPr lang="en-US" altLang="ko-KR" sz="20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lang="ko-KR" altLang="en-US" sz="20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이내 동선</a:t>
            </a:r>
            <a:r>
              <a:rPr lang="en-US" altLang="ko-KR" sz="20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3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500289-13FA-48F2-B351-3368E7427414}"/>
              </a:ext>
            </a:extLst>
          </p:cNvPr>
          <p:cNvSpPr txBox="1"/>
          <p:nvPr/>
        </p:nvSpPr>
        <p:spPr>
          <a:xfrm>
            <a:off x="6865670" y="5898466"/>
            <a:ext cx="444649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spc="-15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</a:t>
            </a:r>
            <a:r>
              <a:rPr lang="ko-KR" altLang="en-US" sz="2300" spc="-15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노란 알림 </a:t>
            </a:r>
            <a:r>
              <a:rPr lang="en-US" altLang="ko-KR" sz="2300" spc="-15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</a:p>
          <a:p>
            <a:pPr algn="ctr"/>
            <a:r>
              <a:rPr lang="en-US" altLang="ko-KR" sz="23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진동 </a:t>
            </a:r>
            <a:r>
              <a:rPr lang="en-US" altLang="ko-KR" sz="20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0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</a:t>
            </a:r>
            <a:r>
              <a:rPr lang="en-US" altLang="ko-KR" sz="20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 </a:t>
            </a:r>
            <a:r>
              <a:rPr lang="ko-KR" altLang="en-US" sz="2000" spc="-15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z="20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방문 </a:t>
            </a:r>
            <a:r>
              <a:rPr lang="en-US" altLang="ko-KR" sz="20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7~14</a:t>
            </a:r>
            <a:r>
              <a:rPr lang="ko-KR" altLang="en-US" sz="20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이내 동선</a:t>
            </a:r>
            <a:r>
              <a:rPr lang="en-US" altLang="ko-KR" sz="20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3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36272CD-95D3-4855-9A6A-9181AD9B16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626" y="3538319"/>
            <a:ext cx="415492" cy="5196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DF7FAEC-DC0F-49AF-A68E-C441106BB55F}"/>
              </a:ext>
            </a:extLst>
          </p:cNvPr>
          <p:cNvSpPr txBox="1"/>
          <p:nvPr/>
        </p:nvSpPr>
        <p:spPr>
          <a:xfrm>
            <a:off x="7906873" y="3443506"/>
            <a:ext cx="1685366" cy="709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포테이톡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알림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김감자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자니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9" name="그림 18" descr="방이(가) 표시된 사진&#10;&#10;자동 생성된 설명">
            <a:extLst>
              <a:ext uri="{FF2B5EF4-FFF2-40B4-BE49-F238E27FC236}">
                <a16:creationId xmlns:a16="http://schemas.microsoft.com/office/drawing/2014/main" id="{7F3D0615-3810-4FF4-9087-9B295064D0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776" y="3455996"/>
            <a:ext cx="663083" cy="66308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13AD688-BBDB-469D-B0C6-FD934BA48C3E}"/>
              </a:ext>
            </a:extLst>
          </p:cNvPr>
          <p:cNvSpPr txBox="1"/>
          <p:nvPr/>
        </p:nvSpPr>
        <p:spPr>
          <a:xfrm>
            <a:off x="2384614" y="3451883"/>
            <a:ext cx="1685366" cy="709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Potato Watch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대구광역시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7 ℃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DFA7E89-6ACD-49A5-82E8-0271A4637E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626" y="4550952"/>
            <a:ext cx="415492" cy="51967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A31E691-243E-4AAC-8BB8-00ED85DCE998}"/>
              </a:ext>
            </a:extLst>
          </p:cNvPr>
          <p:cNvSpPr txBox="1"/>
          <p:nvPr/>
        </p:nvSpPr>
        <p:spPr>
          <a:xfrm>
            <a:off x="7906873" y="4456139"/>
            <a:ext cx="1685366" cy="709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포테이톡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알림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김감자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잘 지내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3AF2AD7-BD43-4634-8A7D-2817510AE059}"/>
              </a:ext>
            </a:extLst>
          </p:cNvPr>
          <p:cNvSpPr/>
          <p:nvPr/>
        </p:nvSpPr>
        <p:spPr>
          <a:xfrm>
            <a:off x="1658776" y="4550952"/>
            <a:ext cx="483789" cy="51967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F37445-4AE7-46F7-B971-9CA3228DF513}"/>
              </a:ext>
            </a:extLst>
          </p:cNvPr>
          <p:cNvSpPr txBox="1"/>
          <p:nvPr/>
        </p:nvSpPr>
        <p:spPr>
          <a:xfrm>
            <a:off x="2187390" y="4443603"/>
            <a:ext cx="2725271" cy="709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김감자님이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회원님을 댓글에서 언급하였습니다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523205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10C1032F-BBDD-4EF8-9121-797ADA3EA7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632" y="1666146"/>
            <a:ext cx="1167178" cy="1167178"/>
          </a:xfrm>
          <a:prstGeom prst="rect">
            <a:avLst/>
          </a:prstGeom>
        </p:spPr>
      </p:pic>
      <p:pic>
        <p:nvPicPr>
          <p:cNvPr id="11" name="그림 10" descr="개체, 시계, 표지판이(가) 표시된 사진&#10;&#10;자동 생성된 설명">
            <a:extLst>
              <a:ext uri="{FF2B5EF4-FFF2-40B4-BE49-F238E27FC236}">
                <a16:creationId xmlns:a16="http://schemas.microsoft.com/office/drawing/2014/main" id="{437A346D-F1B0-4A6D-8807-ABC6A88FE0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681" y="4143700"/>
            <a:ext cx="1167178" cy="1167178"/>
          </a:xfrm>
          <a:prstGeom prst="rect">
            <a:avLst/>
          </a:prstGeom>
        </p:spPr>
      </p:pic>
      <p:pic>
        <p:nvPicPr>
          <p:cNvPr id="15" name="그림 14" descr="그리기이(가) 표시된 사진&#10;&#10;자동 생성된 설명">
            <a:extLst>
              <a:ext uri="{FF2B5EF4-FFF2-40B4-BE49-F238E27FC236}">
                <a16:creationId xmlns:a16="http://schemas.microsoft.com/office/drawing/2014/main" id="{7FAC08D7-52AE-45D1-BA7C-3049EBC946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568" y="2845411"/>
            <a:ext cx="1167178" cy="1167178"/>
          </a:xfrm>
          <a:prstGeom prst="rect">
            <a:avLst/>
          </a:prstGeom>
        </p:spPr>
      </p:pic>
      <p:pic>
        <p:nvPicPr>
          <p:cNvPr id="17" name="그림 16" descr="표지판, 시계이(가) 표시된 사진&#10;&#10;자동 생성된 설명">
            <a:extLst>
              <a:ext uri="{FF2B5EF4-FFF2-40B4-BE49-F238E27FC236}">
                <a16:creationId xmlns:a16="http://schemas.microsoft.com/office/drawing/2014/main" id="{7C473224-8484-45D1-9089-EF0A317E3F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632" y="2301457"/>
            <a:ext cx="1167177" cy="1167177"/>
          </a:xfrm>
          <a:prstGeom prst="rect">
            <a:avLst/>
          </a:prstGeom>
        </p:spPr>
      </p:pic>
      <p:pic>
        <p:nvPicPr>
          <p:cNvPr id="19" name="그림 18" descr="표지판이(가) 표시된 사진&#10;&#10;자동 생성된 설명">
            <a:extLst>
              <a:ext uri="{FF2B5EF4-FFF2-40B4-BE49-F238E27FC236}">
                <a16:creationId xmlns:a16="http://schemas.microsoft.com/office/drawing/2014/main" id="{98C9DB41-69A0-491A-8DAF-54DED4744FF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365" y="2935650"/>
            <a:ext cx="1167179" cy="1167179"/>
          </a:xfrm>
          <a:prstGeom prst="rect">
            <a:avLst/>
          </a:prstGeom>
        </p:spPr>
      </p:pic>
      <p:pic>
        <p:nvPicPr>
          <p:cNvPr id="21" name="그림 20" descr="개체, 시계이(가) 표시된 사진&#10;&#10;자동 생성된 설명">
            <a:extLst>
              <a:ext uri="{FF2B5EF4-FFF2-40B4-BE49-F238E27FC236}">
                <a16:creationId xmlns:a16="http://schemas.microsoft.com/office/drawing/2014/main" id="{B6238E02-2095-4985-BECA-413FE4259D1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256" y="4012587"/>
            <a:ext cx="1167177" cy="1167177"/>
          </a:xfrm>
          <a:prstGeom prst="rect">
            <a:avLst/>
          </a:prstGeom>
        </p:spPr>
      </p:pic>
      <p:pic>
        <p:nvPicPr>
          <p:cNvPr id="23" name="그림 22" descr="표지판이(가) 표시된 사진&#10;&#10;자동 생성된 설명">
            <a:extLst>
              <a:ext uri="{FF2B5EF4-FFF2-40B4-BE49-F238E27FC236}">
                <a16:creationId xmlns:a16="http://schemas.microsoft.com/office/drawing/2014/main" id="{50E6524E-C3A8-4B25-A640-FEE52690166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741" y="3560112"/>
            <a:ext cx="1167177" cy="116717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77EA946-A984-43DE-9ECE-2CEE11C2A8C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810" y="1403920"/>
            <a:ext cx="1167177" cy="116717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97561E4-27F5-4F99-83EF-970AB82BC189}"/>
              </a:ext>
            </a:extLst>
          </p:cNvPr>
          <p:cNvSpPr txBox="1"/>
          <p:nvPr/>
        </p:nvSpPr>
        <p:spPr>
          <a:xfrm>
            <a:off x="7056652" y="3044279"/>
            <a:ext cx="3062057" cy="769441"/>
          </a:xfrm>
          <a:prstGeom prst="rect">
            <a:avLst/>
          </a:prstGeom>
          <a:solidFill>
            <a:srgbClr val="FDD2A2"/>
          </a:solidFill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</a:t>
            </a:r>
            <a:r>
              <a:rPr lang="ko-KR" altLang="en-US" sz="4400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 효과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FF1D5F2-51EB-4537-98D0-64E3F03411B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274" y="3044279"/>
            <a:ext cx="159496" cy="19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12070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171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기대효과</a:t>
            </a:r>
            <a:endParaRPr kumimoji="1" lang="ja-JP" altLang="en-US" sz="3600" spc="-300" dirty="0">
              <a:solidFill>
                <a:schemeClr val="tx2"/>
              </a:solidFill>
              <a:latin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5854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Part 5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5E95FF-336B-40C7-8D10-FB0D61A7E511}"/>
              </a:ext>
            </a:extLst>
          </p:cNvPr>
          <p:cNvGrpSpPr/>
          <p:nvPr/>
        </p:nvGrpSpPr>
        <p:grpSpPr>
          <a:xfrm>
            <a:off x="1081271" y="1379184"/>
            <a:ext cx="10533032" cy="1408769"/>
            <a:chOff x="1537048" y="1513659"/>
            <a:chExt cx="10533032" cy="140876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093852-BB1F-4FE8-93B1-049A7B3742E5}"/>
                </a:ext>
              </a:extLst>
            </p:cNvPr>
            <p:cNvSpPr txBox="1"/>
            <p:nvPr/>
          </p:nvSpPr>
          <p:spPr>
            <a:xfrm>
              <a:off x="1537048" y="155982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01AF65-E35B-4B16-8583-98A75483D56D}"/>
                </a:ext>
              </a:extLst>
            </p:cNvPr>
            <p:cNvSpPr txBox="1"/>
            <p:nvPr/>
          </p:nvSpPr>
          <p:spPr>
            <a:xfrm>
              <a:off x="3076354" y="1513659"/>
              <a:ext cx="56717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코로나 </a:t>
              </a:r>
              <a:r>
                <a:rPr lang="ko-KR" altLang="en-US" sz="2400" spc="-15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확진자</a:t>
              </a:r>
              <a:r>
                <a:rPr lang="ko-KR" altLang="en-US" sz="2400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동선에 대한 </a:t>
              </a:r>
              <a:r>
                <a:rPr lang="ko-KR" altLang="en-US" sz="2400" spc="-150" dirty="0">
                  <a:solidFill>
                    <a:srgbClr val="FB845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지속적인 관심 </a:t>
              </a:r>
              <a:r>
                <a:rPr lang="ko-KR" altLang="en-US" sz="2400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야기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3071086-EAEF-4830-9D0D-243FEDE96545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863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다발적인 안전 안내 문자로 인해 사람들의 경각심 감소</a:t>
              </a:r>
              <a:endPara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85750" indent="-285750" algn="just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직접적인 체감을 통한 경각심 야기</a:t>
              </a:r>
              <a:endPara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8F3F028-4B41-4D06-97CB-A0C473C34A22}"/>
              </a:ext>
            </a:extLst>
          </p:cNvPr>
          <p:cNvGrpSpPr/>
          <p:nvPr/>
        </p:nvGrpSpPr>
        <p:grpSpPr>
          <a:xfrm>
            <a:off x="2563125" y="3180827"/>
            <a:ext cx="7773065" cy="1408769"/>
            <a:chOff x="3076353" y="1513659"/>
            <a:chExt cx="8074430" cy="140876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433AA15-CAC6-4C22-BD50-5B90E555734C}"/>
                </a:ext>
              </a:extLst>
            </p:cNvPr>
            <p:cNvSpPr txBox="1"/>
            <p:nvPr/>
          </p:nvSpPr>
          <p:spPr>
            <a:xfrm>
              <a:off x="3076353" y="1513659"/>
              <a:ext cx="57464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150" dirty="0">
                  <a:solidFill>
                    <a:srgbClr val="FB845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사용자 스스로 </a:t>
              </a:r>
              <a:r>
                <a:rPr lang="ko-KR" altLang="en-US" sz="2400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감염 위험을 지양하는 환경 조성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92F2D36-2D05-4B4B-B3F4-587095A97D34}"/>
                </a:ext>
              </a:extLst>
            </p:cNvPr>
            <p:cNvSpPr txBox="1"/>
            <p:nvPr/>
          </p:nvSpPr>
          <p:spPr>
            <a:xfrm>
              <a:off x="3076355" y="2058858"/>
              <a:ext cx="8074428" cy="863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즉각적인 인지를 통해 안전 동선 확보 가능</a:t>
              </a:r>
              <a:endPara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85750" indent="-285750" algn="just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자발적인 방역 환경 조성으로 사회적 차원 비용 절감 가능</a:t>
              </a:r>
              <a:endPara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E34FE76-450B-4F4B-852B-3AFE7C679B13}"/>
              </a:ext>
            </a:extLst>
          </p:cNvPr>
          <p:cNvGrpSpPr/>
          <p:nvPr/>
        </p:nvGrpSpPr>
        <p:grpSpPr>
          <a:xfrm>
            <a:off x="2620576" y="4980357"/>
            <a:ext cx="8993727" cy="1408769"/>
            <a:chOff x="3076353" y="1513659"/>
            <a:chExt cx="8993727" cy="140876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C97D525-75D7-4E9B-A5DC-30367EE58C8B}"/>
                </a:ext>
              </a:extLst>
            </p:cNvPr>
            <p:cNvSpPr txBox="1"/>
            <p:nvPr/>
          </p:nvSpPr>
          <p:spPr>
            <a:xfrm>
              <a:off x="3076353" y="1513659"/>
              <a:ext cx="58869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15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확진자</a:t>
              </a:r>
              <a:r>
                <a:rPr lang="ko-KR" altLang="en-US" sz="2400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동선 판명 이후 </a:t>
              </a:r>
              <a:r>
                <a:rPr lang="ko-KR" altLang="en-US" sz="2400" spc="-150" dirty="0">
                  <a:solidFill>
                    <a:srgbClr val="FB845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추가적 감염자 발생 억제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34BDF56-C467-44CB-B705-13DBFED43080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863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확진자와의</a:t>
              </a:r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접촉 최소화</a:t>
              </a:r>
              <a:endPara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85750" indent="-285750" algn="just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대한민국 코로나 종식을 위한 작은 한 걸음</a:t>
              </a:r>
            </a:p>
          </p:txBody>
        </p: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5058587-D2A8-42D5-980E-B39E98AD99C8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4A6F151-903F-4452-8D29-96880DCDEC00}"/>
              </a:ext>
            </a:extLst>
          </p:cNvPr>
          <p:cNvSpPr txBox="1"/>
          <p:nvPr/>
        </p:nvSpPr>
        <p:spPr>
          <a:xfrm>
            <a:off x="1876554" y="1318825"/>
            <a:ext cx="46679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B84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3600" dirty="0">
              <a:solidFill>
                <a:srgbClr val="FB84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7ABB43-6181-44C2-95D2-CFF599F891E0}"/>
              </a:ext>
            </a:extLst>
          </p:cNvPr>
          <p:cNvSpPr txBox="1"/>
          <p:nvPr/>
        </p:nvSpPr>
        <p:spPr>
          <a:xfrm>
            <a:off x="1876554" y="3103424"/>
            <a:ext cx="46679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B84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3600" dirty="0">
              <a:solidFill>
                <a:srgbClr val="FB84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36D401-B514-42A6-A111-4FB1074B7C87}"/>
              </a:ext>
            </a:extLst>
          </p:cNvPr>
          <p:cNvSpPr txBox="1"/>
          <p:nvPr/>
        </p:nvSpPr>
        <p:spPr>
          <a:xfrm>
            <a:off x="1887187" y="4888023"/>
            <a:ext cx="46679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B84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3600" dirty="0">
              <a:solidFill>
                <a:srgbClr val="FB84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9946528"/>
      </p:ext>
    </p:extLst>
  </p:cSld>
  <p:clrMapOvr>
    <a:masterClrMapping/>
  </p:clrMapOvr>
  <p:transition spd="slow" advTm="3191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497561E4-27F5-4F99-83EF-970AB82BC189}"/>
              </a:ext>
            </a:extLst>
          </p:cNvPr>
          <p:cNvSpPr txBox="1"/>
          <p:nvPr/>
        </p:nvSpPr>
        <p:spPr>
          <a:xfrm>
            <a:off x="4721264" y="3044279"/>
            <a:ext cx="2749471" cy="769441"/>
          </a:xfrm>
          <a:prstGeom prst="rect">
            <a:avLst/>
          </a:prstGeom>
          <a:solidFill>
            <a:srgbClr val="FCB49E"/>
          </a:solidFill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830728515"/>
      </p:ext>
    </p:extLst>
  </p:cSld>
  <p:clrMapOvr>
    <a:masterClrMapping/>
  </p:clrMapOvr>
  <p:transition spd="slow" advTm="2123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C5E3DA74-ECC7-4270-ACD1-02275C91E408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テキスト ボックス 3">
            <a:extLst>
              <a:ext uri="{FF2B5EF4-FFF2-40B4-BE49-F238E27FC236}">
                <a16:creationId xmlns:a16="http://schemas.microsoft.com/office/drawing/2014/main" id="{CC1A0A66-C243-48B7-AE9C-FB96C0162CC4}"/>
              </a:ext>
            </a:extLst>
          </p:cNvPr>
          <p:cNvSpPr txBox="1"/>
          <p:nvPr/>
        </p:nvSpPr>
        <p:spPr>
          <a:xfrm>
            <a:off x="1199037" y="305526"/>
            <a:ext cx="947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  <a:endParaRPr kumimoji="1" lang="ja-JP" altLang="en-US" sz="3600" spc="-300" dirty="0">
              <a:solidFill>
                <a:schemeClr val="tx2"/>
              </a:solidFill>
              <a:latin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392B88C-DF87-4A88-8EBB-73B27702763F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A3511D3-5E8F-49C8-B4D4-C83E923278CB}"/>
              </a:ext>
            </a:extLst>
          </p:cNvPr>
          <p:cNvGrpSpPr/>
          <p:nvPr/>
        </p:nvGrpSpPr>
        <p:grpSpPr>
          <a:xfrm>
            <a:off x="1315309" y="1556509"/>
            <a:ext cx="2989826" cy="646331"/>
            <a:chOff x="1066281" y="2612910"/>
            <a:chExt cx="2989826" cy="64633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5D4874D-5DFC-4C57-908E-4F80D5BCB672}"/>
                </a:ext>
              </a:extLst>
            </p:cNvPr>
            <p:cNvSpPr txBox="1"/>
            <p:nvPr/>
          </p:nvSpPr>
          <p:spPr>
            <a:xfrm>
              <a:off x="1066281" y="2612910"/>
              <a:ext cx="4475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spc="-150" dirty="0">
                  <a:solidFill>
                    <a:srgbClr val="FB845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6ED27C-0C11-41B5-8007-D9C00291A65E}"/>
                </a:ext>
              </a:extLst>
            </p:cNvPr>
            <p:cNvSpPr txBox="1"/>
            <p:nvPr/>
          </p:nvSpPr>
          <p:spPr>
            <a:xfrm>
              <a:off x="1608001" y="2705242"/>
              <a:ext cx="24481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아이디어 제안 개요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C104FC4-7F8E-4A32-ADA6-EED5E1CEFCCB}"/>
              </a:ext>
            </a:extLst>
          </p:cNvPr>
          <p:cNvGrpSpPr/>
          <p:nvPr/>
        </p:nvGrpSpPr>
        <p:grpSpPr>
          <a:xfrm>
            <a:off x="1315309" y="2357996"/>
            <a:ext cx="2467247" cy="646331"/>
            <a:chOff x="1106822" y="2611119"/>
            <a:chExt cx="2467247" cy="64633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2743040-CECE-490A-B3AC-61C0C3771641}"/>
                </a:ext>
              </a:extLst>
            </p:cNvPr>
            <p:cNvSpPr txBox="1"/>
            <p:nvPr/>
          </p:nvSpPr>
          <p:spPr>
            <a:xfrm>
              <a:off x="1106822" y="2611119"/>
              <a:ext cx="4475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spc="-150" dirty="0">
                  <a:solidFill>
                    <a:srgbClr val="FB845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BDC62A-C79C-48F0-8CB5-ADD578390FEF}"/>
                </a:ext>
              </a:extLst>
            </p:cNvPr>
            <p:cNvSpPr txBox="1"/>
            <p:nvPr/>
          </p:nvSpPr>
          <p:spPr>
            <a:xfrm>
              <a:off x="1648542" y="2705091"/>
              <a:ext cx="19255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배경 및 필요성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8A31BE8-B1F4-4F08-A9A8-33A8A7BC8A8A}"/>
              </a:ext>
            </a:extLst>
          </p:cNvPr>
          <p:cNvGrpSpPr/>
          <p:nvPr/>
        </p:nvGrpSpPr>
        <p:grpSpPr>
          <a:xfrm>
            <a:off x="1315309" y="3154516"/>
            <a:ext cx="3251116" cy="646331"/>
            <a:chOff x="1095306" y="2611119"/>
            <a:chExt cx="3251116" cy="64633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B5A9CB1-3113-40BE-B904-1FC64D943879}"/>
                </a:ext>
              </a:extLst>
            </p:cNvPr>
            <p:cNvSpPr txBox="1"/>
            <p:nvPr/>
          </p:nvSpPr>
          <p:spPr>
            <a:xfrm>
              <a:off x="1095306" y="2611119"/>
              <a:ext cx="4475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spc="-150" dirty="0">
                  <a:solidFill>
                    <a:srgbClr val="FB845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4713E5B-0B64-4285-9B3F-FEC516872F98}"/>
                </a:ext>
              </a:extLst>
            </p:cNvPr>
            <p:cNvSpPr txBox="1"/>
            <p:nvPr/>
          </p:nvSpPr>
          <p:spPr>
            <a:xfrm>
              <a:off x="1637026" y="2709351"/>
              <a:ext cx="27093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아이디어 분석 및 설계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7177267-85B1-4259-AB9E-95A6C64709AB}"/>
              </a:ext>
            </a:extLst>
          </p:cNvPr>
          <p:cNvGrpSpPr/>
          <p:nvPr/>
        </p:nvGrpSpPr>
        <p:grpSpPr>
          <a:xfrm>
            <a:off x="1315309" y="3951036"/>
            <a:ext cx="1831805" cy="646331"/>
            <a:chOff x="1106822" y="2611119"/>
            <a:chExt cx="1831805" cy="64633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F4615D2-A029-4E01-8FC4-293350801BC8}"/>
                </a:ext>
              </a:extLst>
            </p:cNvPr>
            <p:cNvSpPr txBox="1"/>
            <p:nvPr/>
          </p:nvSpPr>
          <p:spPr>
            <a:xfrm>
              <a:off x="1106822" y="2611119"/>
              <a:ext cx="4475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spc="-150" dirty="0">
                  <a:solidFill>
                    <a:srgbClr val="FB845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4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FAD3B22-D472-42DE-A427-789D2CC14DA4}"/>
                </a:ext>
              </a:extLst>
            </p:cNvPr>
            <p:cNvSpPr txBox="1"/>
            <p:nvPr/>
          </p:nvSpPr>
          <p:spPr>
            <a:xfrm>
              <a:off x="1651095" y="2701104"/>
              <a:ext cx="12875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구현 계획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018FFF7-D4D2-4881-8EBF-726BB41AB092}"/>
              </a:ext>
            </a:extLst>
          </p:cNvPr>
          <p:cNvGrpSpPr/>
          <p:nvPr/>
        </p:nvGrpSpPr>
        <p:grpSpPr>
          <a:xfrm>
            <a:off x="1315309" y="4751816"/>
            <a:ext cx="1829252" cy="646331"/>
            <a:chOff x="1095306" y="2611119"/>
            <a:chExt cx="1829252" cy="64633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EE225C6-C827-4785-A728-87FBA027D130}"/>
                </a:ext>
              </a:extLst>
            </p:cNvPr>
            <p:cNvSpPr txBox="1"/>
            <p:nvPr/>
          </p:nvSpPr>
          <p:spPr>
            <a:xfrm>
              <a:off x="1095306" y="2611119"/>
              <a:ext cx="4475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spc="-150" dirty="0">
                  <a:solidFill>
                    <a:srgbClr val="FB845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5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8E75435-E874-48F1-B633-534FE2142A4B}"/>
                </a:ext>
              </a:extLst>
            </p:cNvPr>
            <p:cNvSpPr txBox="1"/>
            <p:nvPr/>
          </p:nvSpPr>
          <p:spPr>
            <a:xfrm>
              <a:off x="1637026" y="2703451"/>
              <a:ext cx="12875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 효과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2B0446D0-0D46-4469-B588-3DDAD94BBF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0968" y="5602469"/>
            <a:ext cx="887650" cy="111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4250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10C1032F-BBDD-4EF8-9121-797ADA3EA7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632" y="1666146"/>
            <a:ext cx="1167178" cy="1167178"/>
          </a:xfrm>
          <a:prstGeom prst="rect">
            <a:avLst/>
          </a:prstGeom>
        </p:spPr>
      </p:pic>
      <p:pic>
        <p:nvPicPr>
          <p:cNvPr id="11" name="그림 10" descr="개체, 시계, 표지판이(가) 표시된 사진&#10;&#10;자동 생성된 설명">
            <a:extLst>
              <a:ext uri="{FF2B5EF4-FFF2-40B4-BE49-F238E27FC236}">
                <a16:creationId xmlns:a16="http://schemas.microsoft.com/office/drawing/2014/main" id="{437A346D-F1B0-4A6D-8807-ABC6A88FE0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681" y="4143700"/>
            <a:ext cx="1167178" cy="1167178"/>
          </a:xfrm>
          <a:prstGeom prst="rect">
            <a:avLst/>
          </a:prstGeom>
        </p:spPr>
      </p:pic>
      <p:pic>
        <p:nvPicPr>
          <p:cNvPr id="15" name="그림 14" descr="그리기이(가) 표시된 사진&#10;&#10;자동 생성된 설명">
            <a:extLst>
              <a:ext uri="{FF2B5EF4-FFF2-40B4-BE49-F238E27FC236}">
                <a16:creationId xmlns:a16="http://schemas.microsoft.com/office/drawing/2014/main" id="{7FAC08D7-52AE-45D1-BA7C-3049EBC946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568" y="2845411"/>
            <a:ext cx="1167178" cy="1167178"/>
          </a:xfrm>
          <a:prstGeom prst="rect">
            <a:avLst/>
          </a:prstGeom>
        </p:spPr>
      </p:pic>
      <p:pic>
        <p:nvPicPr>
          <p:cNvPr id="17" name="그림 16" descr="표지판, 시계이(가) 표시된 사진&#10;&#10;자동 생성된 설명">
            <a:extLst>
              <a:ext uri="{FF2B5EF4-FFF2-40B4-BE49-F238E27FC236}">
                <a16:creationId xmlns:a16="http://schemas.microsoft.com/office/drawing/2014/main" id="{7C473224-8484-45D1-9089-EF0A317E3F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632" y="2301457"/>
            <a:ext cx="1167177" cy="1167177"/>
          </a:xfrm>
          <a:prstGeom prst="rect">
            <a:avLst/>
          </a:prstGeom>
        </p:spPr>
      </p:pic>
      <p:pic>
        <p:nvPicPr>
          <p:cNvPr id="19" name="그림 18" descr="표지판이(가) 표시된 사진&#10;&#10;자동 생성된 설명">
            <a:extLst>
              <a:ext uri="{FF2B5EF4-FFF2-40B4-BE49-F238E27FC236}">
                <a16:creationId xmlns:a16="http://schemas.microsoft.com/office/drawing/2014/main" id="{98C9DB41-69A0-491A-8DAF-54DED4744FF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365" y="2935650"/>
            <a:ext cx="1167179" cy="1167179"/>
          </a:xfrm>
          <a:prstGeom prst="rect">
            <a:avLst/>
          </a:prstGeom>
        </p:spPr>
      </p:pic>
      <p:pic>
        <p:nvPicPr>
          <p:cNvPr id="21" name="그림 20" descr="개체, 시계이(가) 표시된 사진&#10;&#10;자동 생성된 설명">
            <a:extLst>
              <a:ext uri="{FF2B5EF4-FFF2-40B4-BE49-F238E27FC236}">
                <a16:creationId xmlns:a16="http://schemas.microsoft.com/office/drawing/2014/main" id="{B6238E02-2095-4985-BECA-413FE4259D1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256" y="4012587"/>
            <a:ext cx="1167177" cy="1167177"/>
          </a:xfrm>
          <a:prstGeom prst="rect">
            <a:avLst/>
          </a:prstGeom>
        </p:spPr>
      </p:pic>
      <p:pic>
        <p:nvPicPr>
          <p:cNvPr id="23" name="그림 22" descr="표지판이(가) 표시된 사진&#10;&#10;자동 생성된 설명">
            <a:extLst>
              <a:ext uri="{FF2B5EF4-FFF2-40B4-BE49-F238E27FC236}">
                <a16:creationId xmlns:a16="http://schemas.microsoft.com/office/drawing/2014/main" id="{50E6524E-C3A8-4B25-A640-FEE52690166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741" y="3560112"/>
            <a:ext cx="1167177" cy="116717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77EA946-A984-43DE-9ECE-2CEE11C2A8C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810" y="1403920"/>
            <a:ext cx="1167177" cy="116717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97561E4-27F5-4F99-83EF-970AB82BC189}"/>
              </a:ext>
            </a:extLst>
          </p:cNvPr>
          <p:cNvSpPr txBox="1"/>
          <p:nvPr/>
        </p:nvSpPr>
        <p:spPr>
          <a:xfrm>
            <a:off x="5875773" y="3083913"/>
            <a:ext cx="5254965" cy="769441"/>
          </a:xfrm>
          <a:prstGeom prst="rect">
            <a:avLst/>
          </a:prstGeom>
          <a:solidFill>
            <a:srgbClr val="FDD2A2"/>
          </a:solidFill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4400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아이디어 제안 개요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F83D46-ED50-451E-8012-E20DC553B81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259" y="3589423"/>
            <a:ext cx="347997" cy="43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42231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D2CC2F55-55D1-4701-9A7E-0CC41EF6B5BB}"/>
              </a:ext>
            </a:extLst>
          </p:cNvPr>
          <p:cNvGrpSpPr/>
          <p:nvPr/>
        </p:nvGrpSpPr>
        <p:grpSpPr>
          <a:xfrm>
            <a:off x="2146732" y="1794738"/>
            <a:ext cx="7898537" cy="3323985"/>
            <a:chOff x="2665697" y="1901404"/>
            <a:chExt cx="7263117" cy="230402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9DD503-8FF2-47B9-BAF1-53A616869C9E}"/>
                </a:ext>
              </a:extLst>
            </p:cNvPr>
            <p:cNvSpPr txBox="1"/>
            <p:nvPr/>
          </p:nvSpPr>
          <p:spPr>
            <a:xfrm>
              <a:off x="2665697" y="1901404"/>
              <a:ext cx="2641589" cy="1536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「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380F3C-C948-4A36-B227-66125454CD3F}"/>
                </a:ext>
              </a:extLst>
            </p:cNvPr>
            <p:cNvSpPr txBox="1"/>
            <p:nvPr/>
          </p:nvSpPr>
          <p:spPr>
            <a:xfrm>
              <a:off x="8630061" y="2669411"/>
              <a:ext cx="1298753" cy="1536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tx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」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EEC8118-CE15-48B3-A58E-911AF86F634F}"/>
              </a:ext>
            </a:extLst>
          </p:cNvPr>
          <p:cNvSpPr txBox="1"/>
          <p:nvPr/>
        </p:nvSpPr>
        <p:spPr>
          <a:xfrm>
            <a:off x="3136383" y="2301479"/>
            <a:ext cx="5919234" cy="2255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COVID–19</a:t>
            </a:r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도래한 사회에서 </a:t>
            </a:r>
            <a:endParaRPr lang="en-US" altLang="ko-KR" sz="2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안전 안내 문자가 제공하는 정보에 기반</a:t>
            </a:r>
            <a:r>
              <a:rPr lang="en-US" altLang="ko-KR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br>
              <a:rPr lang="en-US" altLang="ko-KR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2400" spc="-150" dirty="0">
                <a:solidFill>
                  <a:srgbClr val="FB845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스마트 </a:t>
            </a:r>
            <a:r>
              <a:rPr lang="ko-KR" altLang="en-US" sz="2400" spc="-150" dirty="0" err="1">
                <a:solidFill>
                  <a:srgbClr val="FB845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워치</a:t>
            </a:r>
            <a:r>
              <a:rPr lang="ko-KR" altLang="en-US" sz="20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활용하여 현재 사용자의 위치와 </a:t>
            </a:r>
            <a:endParaRPr lang="en-US" altLang="ko-KR" sz="2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spc="-15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확진자의</a:t>
            </a:r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동선이 겹칠 시</a:t>
            </a:r>
            <a:r>
              <a:rPr lang="en-US" altLang="ko-KR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spc="-150" dirty="0">
                <a:solidFill>
                  <a:srgbClr val="FB845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알림</a:t>
            </a:r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제공하는 서비스</a:t>
            </a:r>
            <a:endParaRPr lang="ko-KR" altLang="en-US" sz="3600" i="1" spc="-150" dirty="0">
              <a:solidFill>
                <a:srgbClr val="FB845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50EFCA-DF32-453D-8B73-3105BBCCC878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D09BD6BC-B104-4A89-94EF-CAE07EA2B620}"/>
              </a:ext>
            </a:extLst>
          </p:cNvPr>
          <p:cNvSpPr txBox="1"/>
          <p:nvPr/>
        </p:nvSpPr>
        <p:spPr>
          <a:xfrm>
            <a:off x="1199037" y="305526"/>
            <a:ext cx="947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</a:t>
            </a:r>
            <a:endParaRPr kumimoji="1" lang="ja-JP" altLang="en-US" sz="3600" spc="-300" dirty="0">
              <a:solidFill>
                <a:schemeClr val="tx2"/>
              </a:solidFill>
              <a:latin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E15EED-C76F-4E38-8F3F-AC8A54B09638}"/>
              </a:ext>
            </a:extLst>
          </p:cNvPr>
          <p:cNvSpPr txBox="1"/>
          <p:nvPr/>
        </p:nvSpPr>
        <p:spPr>
          <a:xfrm>
            <a:off x="388437" y="305526"/>
            <a:ext cx="5822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Part 1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65411F8-E96C-4673-BF31-01FAACD823F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32413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947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목표</a:t>
            </a:r>
            <a:endParaRPr kumimoji="1" lang="ja-JP" altLang="en-US" sz="3600" spc="-300" dirty="0">
              <a:solidFill>
                <a:schemeClr val="tx2"/>
              </a:solidFill>
              <a:latin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9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Part 1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29712809-CD7C-42B2-B9A4-B1049624D73D}"/>
              </a:ext>
            </a:extLst>
          </p:cNvPr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7575FC7-1759-446F-92AD-BB4124F9E8A1}"/>
              </a:ext>
            </a:extLst>
          </p:cNvPr>
          <p:cNvSpPr/>
          <p:nvPr/>
        </p:nvSpPr>
        <p:spPr>
          <a:xfrm>
            <a:off x="1140968" y="2046605"/>
            <a:ext cx="3023615" cy="3023615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C9BC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2BC47AE-5042-407B-AC35-86DFBCD6821C}"/>
              </a:ext>
            </a:extLst>
          </p:cNvPr>
          <p:cNvSpPr/>
          <p:nvPr/>
        </p:nvSpPr>
        <p:spPr>
          <a:xfrm>
            <a:off x="1046480" y="1987550"/>
            <a:ext cx="3023615" cy="3023615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C5BE4D4-044D-4303-B0A1-E96DDA69C90B}"/>
              </a:ext>
            </a:extLst>
          </p:cNvPr>
          <p:cNvSpPr/>
          <p:nvPr/>
        </p:nvSpPr>
        <p:spPr>
          <a:xfrm>
            <a:off x="4896867" y="2052510"/>
            <a:ext cx="3023615" cy="302361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2FB0BF0-FF15-43A8-8A1B-EA8835E9914E}"/>
              </a:ext>
            </a:extLst>
          </p:cNvPr>
          <p:cNvSpPr/>
          <p:nvPr/>
        </p:nvSpPr>
        <p:spPr>
          <a:xfrm>
            <a:off x="4802379" y="1993455"/>
            <a:ext cx="3023615" cy="3023615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6BAD24C-5F87-47FD-8B84-0A22B88E77E8}"/>
              </a:ext>
            </a:extLst>
          </p:cNvPr>
          <p:cNvSpPr/>
          <p:nvPr/>
        </p:nvSpPr>
        <p:spPr>
          <a:xfrm>
            <a:off x="8652765" y="2058416"/>
            <a:ext cx="3023615" cy="302361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E948FF1-B6A3-4EAF-91CB-35753A12EAA1}"/>
              </a:ext>
            </a:extLst>
          </p:cNvPr>
          <p:cNvSpPr/>
          <p:nvPr/>
        </p:nvSpPr>
        <p:spPr>
          <a:xfrm>
            <a:off x="8558277" y="1999361"/>
            <a:ext cx="3023615" cy="3023615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40FDFD3-B07C-42C3-81D8-5D27DA3D1D6E}"/>
              </a:ext>
            </a:extLst>
          </p:cNvPr>
          <p:cNvCxnSpPr>
            <a:cxnSpLocks/>
          </p:cNvCxnSpPr>
          <p:nvPr/>
        </p:nvCxnSpPr>
        <p:spPr>
          <a:xfrm>
            <a:off x="9859516" y="5555549"/>
            <a:ext cx="515620" cy="0"/>
          </a:xfrm>
          <a:prstGeom prst="line">
            <a:avLst/>
          </a:prstGeom>
          <a:ln w="28575">
            <a:solidFill>
              <a:srgbClr val="FB84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FE4740C-E49A-48C8-A99B-9EC9B71032CC}"/>
              </a:ext>
            </a:extLst>
          </p:cNvPr>
          <p:cNvSpPr txBox="1"/>
          <p:nvPr/>
        </p:nvSpPr>
        <p:spPr>
          <a:xfrm>
            <a:off x="8894499" y="5637147"/>
            <a:ext cx="2540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감염 요인과 접촉 최소화</a:t>
            </a:r>
            <a:endParaRPr lang="ko-KR" altLang="en-US" sz="20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BE63F42-C4E8-4359-99E5-5EEE1A738504}"/>
              </a:ext>
            </a:extLst>
          </p:cNvPr>
          <p:cNvCxnSpPr>
            <a:cxnSpLocks/>
          </p:cNvCxnSpPr>
          <p:nvPr/>
        </p:nvCxnSpPr>
        <p:spPr>
          <a:xfrm>
            <a:off x="6103618" y="5555549"/>
            <a:ext cx="515620" cy="0"/>
          </a:xfrm>
          <a:prstGeom prst="line">
            <a:avLst/>
          </a:prstGeom>
          <a:ln w="28575">
            <a:solidFill>
              <a:srgbClr val="FB84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DD1D715-BAA2-493F-A7AC-22A2884F5D95}"/>
              </a:ext>
            </a:extLst>
          </p:cNvPr>
          <p:cNvSpPr txBox="1"/>
          <p:nvPr/>
        </p:nvSpPr>
        <p:spPr>
          <a:xfrm>
            <a:off x="5126662" y="5634864"/>
            <a:ext cx="2469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사용자의 즉각적인 확인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89E1412-EBAF-4A56-95D8-1A9DFBA784BD}"/>
              </a:ext>
            </a:extLst>
          </p:cNvPr>
          <p:cNvCxnSpPr>
            <a:cxnSpLocks/>
          </p:cNvCxnSpPr>
          <p:nvPr/>
        </p:nvCxnSpPr>
        <p:spPr>
          <a:xfrm>
            <a:off x="2347719" y="5555549"/>
            <a:ext cx="515620" cy="0"/>
          </a:xfrm>
          <a:prstGeom prst="line">
            <a:avLst/>
          </a:prstGeom>
          <a:ln w="28575">
            <a:solidFill>
              <a:srgbClr val="FB84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DDAE596-5D40-4FB6-8E12-658938B88283}"/>
              </a:ext>
            </a:extLst>
          </p:cNvPr>
          <p:cNvSpPr txBox="1"/>
          <p:nvPr/>
        </p:nvSpPr>
        <p:spPr>
          <a:xfrm>
            <a:off x="1093721" y="5637147"/>
            <a:ext cx="3023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스마트 </a:t>
            </a:r>
            <a:r>
              <a:rPr lang="ko-KR" altLang="en-US" sz="2000" spc="-15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워치를</a:t>
            </a:r>
            <a:r>
              <a:rPr lang="ko-KR" altLang="en-US" sz="20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이용한 편리성</a:t>
            </a:r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28EF753D-5E38-4F39-B109-8BE4C622A1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8AC63FC-3CC1-453D-880A-9493C92D4F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459" y="2693112"/>
            <a:ext cx="1720068" cy="172006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A97379C-653D-41D1-B6A9-7CF8D15963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52" y="2634466"/>
            <a:ext cx="1660788" cy="1660788"/>
          </a:xfrm>
          <a:prstGeom prst="rect">
            <a:avLst/>
          </a:prstGeom>
        </p:spPr>
      </p:pic>
      <p:pic>
        <p:nvPicPr>
          <p:cNvPr id="20" name="그림 19" descr="방, 비이(가) 표시된 사진&#10;&#10;자동 생성된 설명">
            <a:extLst>
              <a:ext uri="{FF2B5EF4-FFF2-40B4-BE49-F238E27FC236}">
                <a16:creationId xmlns:a16="http://schemas.microsoft.com/office/drawing/2014/main" id="{629B344D-6525-4BA5-AD5A-6F872A26DF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484" y="2701595"/>
            <a:ext cx="1667130" cy="166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4889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10C1032F-BBDD-4EF8-9121-797ADA3EA7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632" y="1666146"/>
            <a:ext cx="1167178" cy="1167178"/>
          </a:xfrm>
          <a:prstGeom prst="rect">
            <a:avLst/>
          </a:prstGeom>
        </p:spPr>
      </p:pic>
      <p:pic>
        <p:nvPicPr>
          <p:cNvPr id="11" name="그림 10" descr="개체, 시계, 표지판이(가) 표시된 사진&#10;&#10;자동 생성된 설명">
            <a:extLst>
              <a:ext uri="{FF2B5EF4-FFF2-40B4-BE49-F238E27FC236}">
                <a16:creationId xmlns:a16="http://schemas.microsoft.com/office/drawing/2014/main" id="{437A346D-F1B0-4A6D-8807-ABC6A88FE0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681" y="4143700"/>
            <a:ext cx="1167178" cy="1167178"/>
          </a:xfrm>
          <a:prstGeom prst="rect">
            <a:avLst/>
          </a:prstGeom>
        </p:spPr>
      </p:pic>
      <p:pic>
        <p:nvPicPr>
          <p:cNvPr id="15" name="그림 14" descr="그리기이(가) 표시된 사진&#10;&#10;자동 생성된 설명">
            <a:extLst>
              <a:ext uri="{FF2B5EF4-FFF2-40B4-BE49-F238E27FC236}">
                <a16:creationId xmlns:a16="http://schemas.microsoft.com/office/drawing/2014/main" id="{7FAC08D7-52AE-45D1-BA7C-3049EBC946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568" y="2845411"/>
            <a:ext cx="1167178" cy="1167178"/>
          </a:xfrm>
          <a:prstGeom prst="rect">
            <a:avLst/>
          </a:prstGeom>
        </p:spPr>
      </p:pic>
      <p:pic>
        <p:nvPicPr>
          <p:cNvPr id="17" name="그림 16" descr="표지판, 시계이(가) 표시된 사진&#10;&#10;자동 생성된 설명">
            <a:extLst>
              <a:ext uri="{FF2B5EF4-FFF2-40B4-BE49-F238E27FC236}">
                <a16:creationId xmlns:a16="http://schemas.microsoft.com/office/drawing/2014/main" id="{7C473224-8484-45D1-9089-EF0A317E3F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632" y="2301457"/>
            <a:ext cx="1167177" cy="1167177"/>
          </a:xfrm>
          <a:prstGeom prst="rect">
            <a:avLst/>
          </a:prstGeom>
        </p:spPr>
      </p:pic>
      <p:pic>
        <p:nvPicPr>
          <p:cNvPr id="19" name="그림 18" descr="표지판이(가) 표시된 사진&#10;&#10;자동 생성된 설명">
            <a:extLst>
              <a:ext uri="{FF2B5EF4-FFF2-40B4-BE49-F238E27FC236}">
                <a16:creationId xmlns:a16="http://schemas.microsoft.com/office/drawing/2014/main" id="{98C9DB41-69A0-491A-8DAF-54DED4744FF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365" y="2935650"/>
            <a:ext cx="1167179" cy="1167179"/>
          </a:xfrm>
          <a:prstGeom prst="rect">
            <a:avLst/>
          </a:prstGeom>
        </p:spPr>
      </p:pic>
      <p:pic>
        <p:nvPicPr>
          <p:cNvPr id="21" name="그림 20" descr="개체, 시계이(가) 표시된 사진&#10;&#10;자동 생성된 설명">
            <a:extLst>
              <a:ext uri="{FF2B5EF4-FFF2-40B4-BE49-F238E27FC236}">
                <a16:creationId xmlns:a16="http://schemas.microsoft.com/office/drawing/2014/main" id="{B6238E02-2095-4985-BECA-413FE4259D1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256" y="4012587"/>
            <a:ext cx="1167177" cy="1167177"/>
          </a:xfrm>
          <a:prstGeom prst="rect">
            <a:avLst/>
          </a:prstGeom>
        </p:spPr>
      </p:pic>
      <p:pic>
        <p:nvPicPr>
          <p:cNvPr id="23" name="그림 22" descr="표지판이(가) 표시된 사진&#10;&#10;자동 생성된 설명">
            <a:extLst>
              <a:ext uri="{FF2B5EF4-FFF2-40B4-BE49-F238E27FC236}">
                <a16:creationId xmlns:a16="http://schemas.microsoft.com/office/drawing/2014/main" id="{50E6524E-C3A8-4B25-A640-FEE52690166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741" y="3560112"/>
            <a:ext cx="1167177" cy="116717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77EA946-A984-43DE-9ECE-2CEE11C2A8C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810" y="1403920"/>
            <a:ext cx="1167177" cy="116717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97561E4-27F5-4F99-83EF-970AB82BC189}"/>
              </a:ext>
            </a:extLst>
          </p:cNvPr>
          <p:cNvSpPr txBox="1"/>
          <p:nvPr/>
        </p:nvSpPr>
        <p:spPr>
          <a:xfrm>
            <a:off x="6388734" y="3044279"/>
            <a:ext cx="4229043" cy="769441"/>
          </a:xfrm>
          <a:prstGeom prst="rect">
            <a:avLst/>
          </a:prstGeom>
          <a:solidFill>
            <a:srgbClr val="FDD2A2"/>
          </a:solidFill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4400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배경 및 필요성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92A5F35-2E27-4CFB-BE79-A8C6F9AC745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603" y="1903966"/>
            <a:ext cx="249385" cy="31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0767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423064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아이디어 배경 및 필요성</a:t>
            </a:r>
            <a:endParaRPr kumimoji="1" lang="ja-JP" altLang="en-US" sz="3600" spc="-300" dirty="0">
              <a:solidFill>
                <a:schemeClr val="tx2"/>
              </a:solidFill>
              <a:latin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85417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Part 2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52ACAF2-8E51-44C7-B97A-C68808D309D4}"/>
              </a:ext>
            </a:extLst>
          </p:cNvPr>
          <p:cNvSpPr txBox="1"/>
          <p:nvPr/>
        </p:nvSpPr>
        <p:spPr>
          <a:xfrm>
            <a:off x="1876554" y="1975599"/>
            <a:ext cx="46679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B84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3600" dirty="0">
              <a:solidFill>
                <a:srgbClr val="FB84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DE4A81-A6F0-42F4-B41D-EA1313B24A0B}"/>
              </a:ext>
            </a:extLst>
          </p:cNvPr>
          <p:cNvSpPr txBox="1"/>
          <p:nvPr/>
        </p:nvSpPr>
        <p:spPr>
          <a:xfrm>
            <a:off x="2847579" y="2027846"/>
            <a:ext cx="765613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COVID-19</a:t>
            </a:r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높은 감염성으로 인한 감염 경로 인지의 중요성 부각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2971BF-243E-4413-8375-502B31C92A0E}"/>
              </a:ext>
            </a:extLst>
          </p:cNvPr>
          <p:cNvSpPr txBox="1"/>
          <p:nvPr/>
        </p:nvSpPr>
        <p:spPr>
          <a:xfrm>
            <a:off x="1887187" y="2883767"/>
            <a:ext cx="46679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B84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3600" dirty="0">
              <a:solidFill>
                <a:srgbClr val="FB84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E1B12B-AF4D-44EA-8A36-36FB903A3A4F}"/>
              </a:ext>
            </a:extLst>
          </p:cNvPr>
          <p:cNvSpPr txBox="1"/>
          <p:nvPr/>
        </p:nvSpPr>
        <p:spPr>
          <a:xfrm>
            <a:off x="2847579" y="2978664"/>
            <a:ext cx="6336991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다발적인 안전 안내 문자로 인한 사람들의 경각심 감소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55EB2C9-9EFF-4D87-B2F3-F3CCDA154CD0}"/>
              </a:ext>
            </a:extLst>
          </p:cNvPr>
          <p:cNvSpPr txBox="1"/>
          <p:nvPr/>
        </p:nvSpPr>
        <p:spPr>
          <a:xfrm>
            <a:off x="1887187" y="3855972"/>
            <a:ext cx="46679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B84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3600" dirty="0">
              <a:solidFill>
                <a:srgbClr val="FB84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ED2B57-ECEB-4A36-9161-E6DF5CA8CD54}"/>
              </a:ext>
            </a:extLst>
          </p:cNvPr>
          <p:cNvSpPr txBox="1"/>
          <p:nvPr/>
        </p:nvSpPr>
        <p:spPr>
          <a:xfrm>
            <a:off x="2847579" y="3929482"/>
            <a:ext cx="607570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스마트 </a:t>
            </a:r>
            <a:r>
              <a:rPr lang="ko-KR" altLang="en-US" sz="2400" spc="-15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워치의</a:t>
            </a:r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상용화와 이로 인한 편리함 활용 가능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559A50-52D4-4F37-B73B-5B6B82CFD364}"/>
              </a:ext>
            </a:extLst>
          </p:cNvPr>
          <p:cNvSpPr txBox="1"/>
          <p:nvPr/>
        </p:nvSpPr>
        <p:spPr>
          <a:xfrm>
            <a:off x="1891794" y="4816982"/>
            <a:ext cx="46679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B84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sz="3600" dirty="0">
              <a:solidFill>
                <a:srgbClr val="FB84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F3EBF9-AB46-4368-B3C0-7794BCACFAA4}"/>
              </a:ext>
            </a:extLst>
          </p:cNvPr>
          <p:cNvSpPr txBox="1"/>
          <p:nvPr/>
        </p:nvSpPr>
        <p:spPr>
          <a:xfrm>
            <a:off x="2847579" y="4869229"/>
            <a:ext cx="685957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스마트 </a:t>
            </a:r>
            <a:r>
              <a:rPr lang="ko-KR" altLang="en-US" sz="2400" spc="-15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워치의</a:t>
            </a:r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휴대성으로 </a:t>
            </a:r>
            <a:r>
              <a:rPr lang="ko-KR" altLang="en-US" sz="2400" spc="-15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동선의 즉각적 인지 가능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2C4EE4-906B-4204-92B1-42C2A431B73C}"/>
              </a:ext>
            </a:extLst>
          </p:cNvPr>
          <p:cNvSpPr/>
          <p:nvPr/>
        </p:nvSpPr>
        <p:spPr>
          <a:xfrm rot="5400000">
            <a:off x="680333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526128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10C1032F-BBDD-4EF8-9121-797ADA3EA7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632" y="1666146"/>
            <a:ext cx="1167178" cy="1167178"/>
          </a:xfrm>
          <a:prstGeom prst="rect">
            <a:avLst/>
          </a:prstGeom>
        </p:spPr>
      </p:pic>
      <p:pic>
        <p:nvPicPr>
          <p:cNvPr id="11" name="그림 10" descr="개체, 시계, 표지판이(가) 표시된 사진&#10;&#10;자동 생성된 설명">
            <a:extLst>
              <a:ext uri="{FF2B5EF4-FFF2-40B4-BE49-F238E27FC236}">
                <a16:creationId xmlns:a16="http://schemas.microsoft.com/office/drawing/2014/main" id="{437A346D-F1B0-4A6D-8807-ABC6A88FE0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681" y="4143700"/>
            <a:ext cx="1167178" cy="1167178"/>
          </a:xfrm>
          <a:prstGeom prst="rect">
            <a:avLst/>
          </a:prstGeom>
        </p:spPr>
      </p:pic>
      <p:pic>
        <p:nvPicPr>
          <p:cNvPr id="15" name="그림 14" descr="그리기이(가) 표시된 사진&#10;&#10;자동 생성된 설명">
            <a:extLst>
              <a:ext uri="{FF2B5EF4-FFF2-40B4-BE49-F238E27FC236}">
                <a16:creationId xmlns:a16="http://schemas.microsoft.com/office/drawing/2014/main" id="{7FAC08D7-52AE-45D1-BA7C-3049EBC946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568" y="2845411"/>
            <a:ext cx="1167178" cy="1167178"/>
          </a:xfrm>
          <a:prstGeom prst="rect">
            <a:avLst/>
          </a:prstGeom>
        </p:spPr>
      </p:pic>
      <p:pic>
        <p:nvPicPr>
          <p:cNvPr id="17" name="그림 16" descr="표지판, 시계이(가) 표시된 사진&#10;&#10;자동 생성된 설명">
            <a:extLst>
              <a:ext uri="{FF2B5EF4-FFF2-40B4-BE49-F238E27FC236}">
                <a16:creationId xmlns:a16="http://schemas.microsoft.com/office/drawing/2014/main" id="{7C473224-8484-45D1-9089-EF0A317E3F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632" y="2301457"/>
            <a:ext cx="1167177" cy="1167177"/>
          </a:xfrm>
          <a:prstGeom prst="rect">
            <a:avLst/>
          </a:prstGeom>
        </p:spPr>
      </p:pic>
      <p:pic>
        <p:nvPicPr>
          <p:cNvPr id="19" name="그림 18" descr="표지판이(가) 표시된 사진&#10;&#10;자동 생성된 설명">
            <a:extLst>
              <a:ext uri="{FF2B5EF4-FFF2-40B4-BE49-F238E27FC236}">
                <a16:creationId xmlns:a16="http://schemas.microsoft.com/office/drawing/2014/main" id="{98C9DB41-69A0-491A-8DAF-54DED4744FF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365" y="2935650"/>
            <a:ext cx="1167179" cy="1167179"/>
          </a:xfrm>
          <a:prstGeom prst="rect">
            <a:avLst/>
          </a:prstGeom>
        </p:spPr>
      </p:pic>
      <p:pic>
        <p:nvPicPr>
          <p:cNvPr id="21" name="그림 20" descr="개체, 시계이(가) 표시된 사진&#10;&#10;자동 생성된 설명">
            <a:extLst>
              <a:ext uri="{FF2B5EF4-FFF2-40B4-BE49-F238E27FC236}">
                <a16:creationId xmlns:a16="http://schemas.microsoft.com/office/drawing/2014/main" id="{B6238E02-2095-4985-BECA-413FE4259D1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256" y="4012587"/>
            <a:ext cx="1167177" cy="1167177"/>
          </a:xfrm>
          <a:prstGeom prst="rect">
            <a:avLst/>
          </a:prstGeom>
        </p:spPr>
      </p:pic>
      <p:pic>
        <p:nvPicPr>
          <p:cNvPr id="23" name="그림 22" descr="표지판이(가) 표시된 사진&#10;&#10;자동 생성된 설명">
            <a:extLst>
              <a:ext uri="{FF2B5EF4-FFF2-40B4-BE49-F238E27FC236}">
                <a16:creationId xmlns:a16="http://schemas.microsoft.com/office/drawing/2014/main" id="{50E6524E-C3A8-4B25-A640-FEE52690166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741" y="3560112"/>
            <a:ext cx="1167177" cy="116717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77EA946-A984-43DE-9ECE-2CEE11C2A8C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810" y="1403920"/>
            <a:ext cx="1167177" cy="116717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97561E4-27F5-4F99-83EF-970AB82BC189}"/>
              </a:ext>
            </a:extLst>
          </p:cNvPr>
          <p:cNvSpPr txBox="1"/>
          <p:nvPr/>
        </p:nvSpPr>
        <p:spPr>
          <a:xfrm>
            <a:off x="5548761" y="3044279"/>
            <a:ext cx="5908990" cy="769441"/>
          </a:xfrm>
          <a:prstGeom prst="rect">
            <a:avLst/>
          </a:prstGeom>
          <a:solidFill>
            <a:srgbClr val="FDD2A2"/>
          </a:solidFill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4400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아이디어 분석 및 설계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50275BD-4A66-4C81-BDFB-156F1FF6B66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184" y="2685523"/>
            <a:ext cx="267315" cy="33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8833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아이디어 분석</a:t>
            </a:r>
            <a:endParaRPr kumimoji="1" lang="ja-JP" altLang="en-US" sz="3600" spc="-300" dirty="0">
              <a:solidFill>
                <a:schemeClr val="tx2"/>
              </a:solidFill>
              <a:latin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5854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Part 3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5058587-D2A8-42D5-980E-B39E98AD99C8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4731E2C-6623-44D6-90BC-FF1D84FC9605}"/>
              </a:ext>
            </a:extLst>
          </p:cNvPr>
          <p:cNvSpPr txBox="1"/>
          <p:nvPr/>
        </p:nvSpPr>
        <p:spPr>
          <a:xfrm>
            <a:off x="1244763" y="1034877"/>
            <a:ext cx="4998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개요도</a:t>
            </a:r>
            <a:endParaRPr lang="en-US" altLang="ko-KR" sz="2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259BFD-70CF-4B7B-9522-8F7D2C137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804" y="2546068"/>
            <a:ext cx="2142392" cy="21423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C6CB1A5-2AA7-47EE-834A-EF084B9AFA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071" y="1675841"/>
            <a:ext cx="1640236" cy="16402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CAA69D-C614-4A55-B683-B825E12DA48F}"/>
              </a:ext>
            </a:extLst>
          </p:cNvPr>
          <p:cNvSpPr txBox="1"/>
          <p:nvPr/>
        </p:nvSpPr>
        <p:spPr>
          <a:xfrm>
            <a:off x="8705080" y="3316077"/>
            <a:ext cx="16222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관공서 </a:t>
            </a:r>
            <a:r>
              <a:rPr lang="en-US" altLang="ko-KR" sz="16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server</a:t>
            </a:r>
            <a:endParaRPr lang="ko-KR" altLang="en-US" sz="16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9C3C222-75A7-4DB1-8500-80B7E6C44E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476" y="4230783"/>
            <a:ext cx="1640236" cy="164023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E5F2D56-379E-4885-A9F9-E2E3802B4B89}"/>
              </a:ext>
            </a:extLst>
          </p:cNvPr>
          <p:cNvSpPr txBox="1"/>
          <p:nvPr/>
        </p:nvSpPr>
        <p:spPr>
          <a:xfrm>
            <a:off x="8727495" y="5841150"/>
            <a:ext cx="16222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GPS</a:t>
            </a:r>
            <a:endParaRPr lang="ko-KR" altLang="en-US" sz="16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5CDF1D0-FC49-49D7-8448-399260A971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763" y="2384698"/>
            <a:ext cx="2142393" cy="214239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7166445-F3F6-425C-8DC9-037A1FEAF3D4}"/>
              </a:ext>
            </a:extLst>
          </p:cNvPr>
          <p:cNvSpPr txBox="1"/>
          <p:nvPr/>
        </p:nvSpPr>
        <p:spPr>
          <a:xfrm>
            <a:off x="1486639" y="4527091"/>
            <a:ext cx="16222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</a:t>
            </a:r>
            <a:endParaRPr lang="en-US" altLang="ko-KR" sz="16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DE54FC6-D495-43E2-99AB-6D2AE78369CE}"/>
              </a:ext>
            </a:extLst>
          </p:cNvPr>
          <p:cNvSpPr txBox="1"/>
          <p:nvPr/>
        </p:nvSpPr>
        <p:spPr>
          <a:xfrm>
            <a:off x="5275882" y="4748206"/>
            <a:ext cx="16222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스마트 </a:t>
            </a:r>
            <a:r>
              <a:rPr lang="ko-KR" altLang="en-US" sz="1600" spc="-15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워치</a:t>
            </a:r>
            <a:endParaRPr lang="ko-KR" altLang="en-US" sz="16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2064494-E1DE-48B3-AE4D-F09E527BB8D9}"/>
              </a:ext>
            </a:extLst>
          </p:cNvPr>
          <p:cNvCxnSpPr>
            <a:cxnSpLocks/>
          </p:cNvCxnSpPr>
          <p:nvPr/>
        </p:nvCxnSpPr>
        <p:spPr>
          <a:xfrm flipH="1">
            <a:off x="3749735" y="3667724"/>
            <a:ext cx="1150879" cy="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CD7BDA4-C511-4B6C-9522-791FB6CDBEC1}"/>
              </a:ext>
            </a:extLst>
          </p:cNvPr>
          <p:cNvCxnSpPr>
            <a:cxnSpLocks/>
          </p:cNvCxnSpPr>
          <p:nvPr/>
        </p:nvCxnSpPr>
        <p:spPr>
          <a:xfrm flipH="1">
            <a:off x="7001434" y="2540112"/>
            <a:ext cx="1494027" cy="877295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5E5FE424-6F06-43E1-BCF3-6B46CD9FE1B5}"/>
              </a:ext>
            </a:extLst>
          </p:cNvPr>
          <p:cNvCxnSpPr>
            <a:cxnSpLocks/>
          </p:cNvCxnSpPr>
          <p:nvPr/>
        </p:nvCxnSpPr>
        <p:spPr>
          <a:xfrm flipH="1" flipV="1">
            <a:off x="7001434" y="3924702"/>
            <a:ext cx="1494027" cy="877295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BAA8D5B-4248-4DE4-86FB-030A1344B570}"/>
              </a:ext>
            </a:extLst>
          </p:cNvPr>
          <p:cNvSpPr txBox="1"/>
          <p:nvPr/>
        </p:nvSpPr>
        <p:spPr>
          <a:xfrm>
            <a:off x="3514065" y="3716319"/>
            <a:ext cx="16222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알림</a:t>
            </a:r>
            <a:endParaRPr lang="en-US" altLang="ko-KR" sz="16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6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진동 </a:t>
            </a:r>
            <a:r>
              <a:rPr lang="en-US" altLang="ko-KR" sz="16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</a:t>
            </a:r>
            <a:r>
              <a:rPr lang="ko-KR" altLang="en-US" sz="16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소리</a:t>
            </a:r>
            <a:r>
              <a:rPr lang="en-US" altLang="ko-KR" sz="16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8543244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69209F6BF4C9EC4EBBEEF2B7AD0C6AD1" ma:contentTypeVersion="2" ma:contentTypeDescription="새 문서를 만듭니다." ma:contentTypeScope="" ma:versionID="156b0cb3a205c7c388c022091d10fde1">
  <xsd:schema xmlns:xsd="http://www.w3.org/2001/XMLSchema" xmlns:xs="http://www.w3.org/2001/XMLSchema" xmlns:p="http://schemas.microsoft.com/office/2006/metadata/properties" xmlns:ns3="554d5a25-9c07-43bb-b937-4f81abbce6d9" targetNamespace="http://schemas.microsoft.com/office/2006/metadata/properties" ma:root="true" ma:fieldsID="faf664be5ae2cc3507cb1081672226fa" ns3:_="">
    <xsd:import namespace="554d5a25-9c07-43bb-b937-4f81abbce6d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4d5a25-9c07-43bb-b937-4f81abbce6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1626E1E-A5C0-4BEF-936B-8230E8268405}">
  <ds:schemaRefs>
    <ds:schemaRef ds:uri="http://www.w3.org/XML/1998/namespace"/>
    <ds:schemaRef ds:uri="http://schemas.microsoft.com/office/2006/documentManagement/types"/>
    <ds:schemaRef ds:uri="http://purl.org/dc/elements/1.1/"/>
    <ds:schemaRef ds:uri="http://purl.org/dc/dcmitype/"/>
    <ds:schemaRef ds:uri="http://purl.org/dc/terms/"/>
    <ds:schemaRef ds:uri="554d5a25-9c07-43bb-b937-4f81abbce6d9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B27521E1-9E36-4388-9F4A-E95A4FFFFA3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5277531-9ED5-40ED-B655-4725512F2C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54d5a25-9c07-43bb-b937-4f81abbce6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467</Words>
  <Application>Microsoft Office PowerPoint</Application>
  <PresentationFormat>와이드스크린</PresentationFormat>
  <Paragraphs>125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맑은 고딕</vt:lpstr>
      <vt:lpstr>Arial</vt:lpstr>
      <vt:lpstr>Wingdings</vt:lpstr>
      <vt:lpstr>나눔스퀘어 ExtraBold</vt:lpstr>
      <vt:lpstr>나눔스퀘어 Bold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김경숙</dc:creator>
  <cp:lastModifiedBy>김경숙</cp:lastModifiedBy>
  <cp:revision>13</cp:revision>
  <dcterms:created xsi:type="dcterms:W3CDTF">2020-10-29T17:36:21Z</dcterms:created>
  <dcterms:modified xsi:type="dcterms:W3CDTF">2020-10-30T07:19:01Z</dcterms:modified>
</cp:coreProperties>
</file>